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Montserrat" charset="1" panose="00000500000000000000"/>
      <p:regular r:id="rId20"/>
    </p:embeddedFont>
    <p:embeddedFont>
      <p:font typeface="Mokoto" charset="1" panose="00000000000000000000"/>
      <p:regular r:id="rId21"/>
    </p:embeddedFont>
    <p:embeddedFont>
      <p:font typeface="Montserrat Bold" charset="1" panose="000008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5.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8.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9.png" Type="http://schemas.openxmlformats.org/officeDocument/2006/relationships/image"/><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5.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8.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png" Type="http://schemas.openxmlformats.org/officeDocument/2006/relationships/image"/><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5.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8.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 Id="rId6" Target="../media/image8.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png" Type="http://schemas.openxmlformats.org/officeDocument/2006/relationships/image"/><Relationship Id="rId11" Target="../media/image16.png" Type="http://schemas.openxmlformats.org/officeDocument/2006/relationships/image"/><Relationship Id="rId12" Target="../media/image17.png" Type="http://schemas.openxmlformats.org/officeDocument/2006/relationships/image"/><Relationship Id="rId13" Target="../media/image18.png" Type="http://schemas.openxmlformats.org/officeDocument/2006/relationships/image"/><Relationship Id="rId2" Target="../media/image11.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 Id="rId6" Target="../media/image6.png" Type="http://schemas.openxmlformats.org/officeDocument/2006/relationships/image"/><Relationship Id="rId7" Target="../media/image7.png" Type="http://schemas.openxmlformats.org/officeDocument/2006/relationships/image"/><Relationship Id="rId8" Target="../media/image8.png" Type="http://schemas.openxmlformats.org/officeDocument/2006/relationships/image"/><Relationship Id="rId9" Target="../media/image9.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5.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5.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5.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5.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6.png" Type="http://schemas.openxmlformats.org/officeDocument/2006/relationships/image"/><Relationship Id="rId11" Target="../media/image17.png" Type="http://schemas.openxmlformats.org/officeDocument/2006/relationships/image"/><Relationship Id="rId12" Target="../media/image18.png" Type="http://schemas.openxmlformats.org/officeDocument/2006/relationships/image"/><Relationship Id="rId2" Target="../media/image11.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 Id="rId6" Target="../media/image7.png" Type="http://schemas.openxmlformats.org/officeDocument/2006/relationships/image"/><Relationship Id="rId7" Target="../media/image8.png" Type="http://schemas.openxmlformats.org/officeDocument/2006/relationships/image"/><Relationship Id="rId8" Target="../media/image9.png" Type="http://schemas.openxmlformats.org/officeDocument/2006/relationships/image"/><Relationship Id="rId9" Target="../media/image1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5.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5.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Freeform 2" id="2"/>
          <p:cNvSpPr/>
          <p:nvPr/>
        </p:nvSpPr>
        <p:spPr>
          <a:xfrm flipH="false" flipV="false" rot="0">
            <a:off x="0" y="268522"/>
            <a:ext cx="18288000" cy="10018478"/>
          </a:xfrm>
          <a:custGeom>
            <a:avLst/>
            <a:gdLst/>
            <a:ahLst/>
            <a:cxnLst/>
            <a:rect r="r" b="b" t="t" l="l"/>
            <a:pathLst>
              <a:path h="10018478" w="18288000">
                <a:moveTo>
                  <a:pt x="0" y="0"/>
                </a:moveTo>
                <a:lnTo>
                  <a:pt x="18288000" y="0"/>
                </a:lnTo>
                <a:lnTo>
                  <a:pt x="18288000" y="10018478"/>
                </a:lnTo>
                <a:lnTo>
                  <a:pt x="0" y="10018478"/>
                </a:lnTo>
                <a:lnTo>
                  <a:pt x="0" y="0"/>
                </a:lnTo>
                <a:close/>
              </a:path>
            </a:pathLst>
          </a:custGeom>
          <a:blipFill>
            <a:blip r:embed="rId2">
              <a:alphaModFix amt="2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5400000">
            <a:off x="14416431" y="6906219"/>
            <a:ext cx="4467792" cy="4249987"/>
          </a:xfrm>
          <a:custGeom>
            <a:avLst/>
            <a:gdLst/>
            <a:ahLst/>
            <a:cxnLst/>
            <a:rect r="r" b="b" t="t" l="l"/>
            <a:pathLst>
              <a:path h="4249987" w="4467792">
                <a:moveTo>
                  <a:pt x="0" y="0"/>
                </a:moveTo>
                <a:lnTo>
                  <a:pt x="4467792" y="0"/>
                </a:lnTo>
                <a:lnTo>
                  <a:pt x="4467792" y="4249987"/>
                </a:lnTo>
                <a:lnTo>
                  <a:pt x="0" y="4249987"/>
                </a:lnTo>
                <a:lnTo>
                  <a:pt x="0" y="0"/>
                </a:lnTo>
                <a:close/>
              </a:path>
            </a:pathLst>
          </a:custGeom>
          <a:blipFill>
            <a:blip r:embed="rId4"/>
            <a:stretch>
              <a:fillRect l="0" t="0" r="0" b="0"/>
            </a:stretch>
          </a:blipFill>
        </p:spPr>
      </p:sp>
      <p:sp>
        <p:nvSpPr>
          <p:cNvPr name="Freeform 4" id="4"/>
          <p:cNvSpPr/>
          <p:nvPr/>
        </p:nvSpPr>
        <p:spPr>
          <a:xfrm flipH="false" flipV="false" rot="-6134898">
            <a:off x="14209243" y="-2045303"/>
            <a:ext cx="4535136" cy="5060124"/>
          </a:xfrm>
          <a:custGeom>
            <a:avLst/>
            <a:gdLst/>
            <a:ahLst/>
            <a:cxnLst/>
            <a:rect r="r" b="b" t="t" l="l"/>
            <a:pathLst>
              <a:path h="5060124" w="4535136">
                <a:moveTo>
                  <a:pt x="0" y="0"/>
                </a:moveTo>
                <a:lnTo>
                  <a:pt x="4535136" y="0"/>
                </a:lnTo>
                <a:lnTo>
                  <a:pt x="4535136" y="5060124"/>
                </a:lnTo>
                <a:lnTo>
                  <a:pt x="0" y="5060124"/>
                </a:lnTo>
                <a:lnTo>
                  <a:pt x="0" y="0"/>
                </a:lnTo>
                <a:close/>
              </a:path>
            </a:pathLst>
          </a:custGeom>
          <a:blipFill>
            <a:blip r:embed="rId5"/>
            <a:stretch>
              <a:fillRect l="0" t="0" r="0" b="0"/>
            </a:stretch>
          </a:blipFill>
        </p:spPr>
      </p:sp>
      <p:sp>
        <p:nvSpPr>
          <p:cNvPr name="Freeform 5" id="5"/>
          <p:cNvSpPr/>
          <p:nvPr/>
        </p:nvSpPr>
        <p:spPr>
          <a:xfrm flipH="false" flipV="false" rot="1079263">
            <a:off x="116092" y="-857316"/>
            <a:ext cx="4033686" cy="4179986"/>
          </a:xfrm>
          <a:custGeom>
            <a:avLst/>
            <a:gdLst/>
            <a:ahLst/>
            <a:cxnLst/>
            <a:rect r="r" b="b" t="t" l="l"/>
            <a:pathLst>
              <a:path h="4179986" w="4033686">
                <a:moveTo>
                  <a:pt x="0" y="0"/>
                </a:moveTo>
                <a:lnTo>
                  <a:pt x="4033686" y="0"/>
                </a:lnTo>
                <a:lnTo>
                  <a:pt x="4033686" y="4179985"/>
                </a:lnTo>
                <a:lnTo>
                  <a:pt x="0" y="4179985"/>
                </a:lnTo>
                <a:lnTo>
                  <a:pt x="0" y="0"/>
                </a:lnTo>
                <a:close/>
              </a:path>
            </a:pathLst>
          </a:custGeom>
          <a:blipFill>
            <a:blip r:embed="rId6"/>
            <a:stretch>
              <a:fillRect l="0" t="0" r="0" b="0"/>
            </a:stretch>
          </a:blipFill>
        </p:spPr>
      </p:sp>
      <p:sp>
        <p:nvSpPr>
          <p:cNvPr name="Freeform 6" id="6"/>
          <p:cNvSpPr/>
          <p:nvPr/>
        </p:nvSpPr>
        <p:spPr>
          <a:xfrm flipH="false" flipV="false" rot="1392916">
            <a:off x="2341453" y="6818199"/>
            <a:ext cx="1158181" cy="1295867"/>
          </a:xfrm>
          <a:custGeom>
            <a:avLst/>
            <a:gdLst/>
            <a:ahLst/>
            <a:cxnLst/>
            <a:rect r="r" b="b" t="t" l="l"/>
            <a:pathLst>
              <a:path h="1295867" w="1158181">
                <a:moveTo>
                  <a:pt x="0" y="0"/>
                </a:moveTo>
                <a:lnTo>
                  <a:pt x="1158181" y="0"/>
                </a:lnTo>
                <a:lnTo>
                  <a:pt x="1158181" y="1295866"/>
                </a:lnTo>
                <a:lnTo>
                  <a:pt x="0" y="1295866"/>
                </a:lnTo>
                <a:lnTo>
                  <a:pt x="0" y="0"/>
                </a:lnTo>
                <a:close/>
              </a:path>
            </a:pathLst>
          </a:custGeom>
          <a:blipFill>
            <a:blip r:embed="rId7"/>
            <a:stretch>
              <a:fillRect l="0" t="0" r="0" b="0"/>
            </a:stretch>
          </a:blipFill>
        </p:spPr>
      </p:sp>
      <p:sp>
        <p:nvSpPr>
          <p:cNvPr name="Freeform 7" id="7"/>
          <p:cNvSpPr/>
          <p:nvPr/>
        </p:nvSpPr>
        <p:spPr>
          <a:xfrm flipH="false" flipV="false" rot="-1600701">
            <a:off x="14525334" y="2202848"/>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8"/>
            <a:stretch>
              <a:fillRect l="0" t="0" r="0" b="0"/>
            </a:stretch>
          </a:blipFill>
        </p:spPr>
      </p:sp>
      <p:sp>
        <p:nvSpPr>
          <p:cNvPr name="Freeform 8" id="8"/>
          <p:cNvSpPr/>
          <p:nvPr/>
        </p:nvSpPr>
        <p:spPr>
          <a:xfrm flipH="false" flipV="false" rot="1558470">
            <a:off x="13960683" y="7230703"/>
            <a:ext cx="1129301" cy="1199788"/>
          </a:xfrm>
          <a:custGeom>
            <a:avLst/>
            <a:gdLst/>
            <a:ahLst/>
            <a:cxnLst/>
            <a:rect r="r" b="b" t="t" l="l"/>
            <a:pathLst>
              <a:path h="1199788" w="1129301">
                <a:moveTo>
                  <a:pt x="0" y="0"/>
                </a:moveTo>
                <a:lnTo>
                  <a:pt x="1129301" y="0"/>
                </a:lnTo>
                <a:lnTo>
                  <a:pt x="1129301" y="1199788"/>
                </a:lnTo>
                <a:lnTo>
                  <a:pt x="0" y="1199788"/>
                </a:lnTo>
                <a:lnTo>
                  <a:pt x="0" y="0"/>
                </a:lnTo>
                <a:close/>
              </a:path>
            </a:pathLst>
          </a:custGeom>
          <a:blipFill>
            <a:blip r:embed="rId9"/>
            <a:stretch>
              <a:fillRect l="0" t="0" r="0" b="0"/>
            </a:stretch>
          </a:blipFill>
        </p:spPr>
      </p:sp>
      <p:sp>
        <p:nvSpPr>
          <p:cNvPr name="Freeform 9" id="9"/>
          <p:cNvSpPr/>
          <p:nvPr/>
        </p:nvSpPr>
        <p:spPr>
          <a:xfrm flipH="false" flipV="false" rot="0">
            <a:off x="3502069" y="2096917"/>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10"/>
            <a:stretch>
              <a:fillRect l="0" t="0" r="0" b="0"/>
            </a:stretch>
          </a:blipFill>
        </p:spPr>
      </p:sp>
      <p:sp>
        <p:nvSpPr>
          <p:cNvPr name="Freeform 10" id="10"/>
          <p:cNvSpPr/>
          <p:nvPr/>
        </p:nvSpPr>
        <p:spPr>
          <a:xfrm flipH="false" flipV="false" rot="5400000">
            <a:off x="-1570908" y="7239148"/>
            <a:ext cx="4846752" cy="3653240"/>
          </a:xfrm>
          <a:custGeom>
            <a:avLst/>
            <a:gdLst/>
            <a:ahLst/>
            <a:cxnLst/>
            <a:rect r="r" b="b" t="t" l="l"/>
            <a:pathLst>
              <a:path h="3653240" w="4846752">
                <a:moveTo>
                  <a:pt x="0" y="0"/>
                </a:moveTo>
                <a:lnTo>
                  <a:pt x="4846753" y="0"/>
                </a:lnTo>
                <a:lnTo>
                  <a:pt x="4846753" y="3653240"/>
                </a:lnTo>
                <a:lnTo>
                  <a:pt x="0" y="3653240"/>
                </a:lnTo>
                <a:lnTo>
                  <a:pt x="0" y="0"/>
                </a:lnTo>
                <a:close/>
              </a:path>
            </a:pathLst>
          </a:custGeom>
          <a:blipFill>
            <a:blip r:embed="rId11"/>
            <a:stretch>
              <a:fillRect l="0" t="0" r="0" b="0"/>
            </a:stretch>
          </a:blipFill>
        </p:spPr>
      </p:sp>
      <p:sp>
        <p:nvSpPr>
          <p:cNvPr name="TextBox 11" id="11"/>
          <p:cNvSpPr txBox="true"/>
          <p:nvPr/>
        </p:nvSpPr>
        <p:spPr>
          <a:xfrm rot="0">
            <a:off x="1028700" y="5545731"/>
            <a:ext cx="16092522" cy="3804286"/>
          </a:xfrm>
          <a:prstGeom prst="rect">
            <a:avLst/>
          </a:prstGeom>
        </p:spPr>
        <p:txBody>
          <a:bodyPr anchor="t" rtlCol="false" tIns="0" lIns="0" bIns="0" rIns="0">
            <a:spAutoFit/>
          </a:bodyPr>
          <a:lstStyle/>
          <a:p>
            <a:pPr algn="ctr">
              <a:lnSpc>
                <a:spcPts val="5039"/>
              </a:lnSpc>
            </a:pPr>
            <a:r>
              <a:rPr lang="en-US" sz="3599" spc="971">
                <a:solidFill>
                  <a:srgbClr val="FFFFFF"/>
                </a:solidFill>
                <a:latin typeface="Montserrat"/>
                <a:ea typeface="Montserrat"/>
                <a:cs typeface="Montserrat"/>
                <a:sym typeface="Montserrat"/>
              </a:rPr>
              <a:t>“AI‑POWERED,</a:t>
            </a:r>
            <a:r>
              <a:rPr lang="en-US" sz="3599" spc="971">
                <a:solidFill>
                  <a:srgbClr val="FFFFFF"/>
                </a:solidFill>
                <a:latin typeface="Montserrat"/>
                <a:ea typeface="Montserrat"/>
                <a:cs typeface="Montserrat"/>
                <a:sym typeface="Montserrat"/>
              </a:rPr>
              <a:t> EMPATHETIC SUPPORT AT YOUR FINGERTIPS”</a:t>
            </a:r>
          </a:p>
          <a:p>
            <a:pPr algn="ctr">
              <a:lnSpc>
                <a:spcPts val="5039"/>
              </a:lnSpc>
            </a:pPr>
          </a:p>
          <a:p>
            <a:pPr algn="ctr">
              <a:lnSpc>
                <a:spcPts val="5039"/>
              </a:lnSpc>
            </a:pPr>
            <a:r>
              <a:rPr lang="en-US" sz="3599" spc="971">
                <a:solidFill>
                  <a:srgbClr val="FFFFFF"/>
                </a:solidFill>
                <a:latin typeface="Montserrat"/>
                <a:ea typeface="Montserrat"/>
                <a:cs typeface="Montserrat"/>
                <a:sym typeface="Montserrat"/>
              </a:rPr>
              <a:t>BY ABHIK GHOSH</a:t>
            </a:r>
          </a:p>
          <a:p>
            <a:pPr algn="ctr">
              <a:lnSpc>
                <a:spcPts val="5039"/>
              </a:lnSpc>
            </a:pPr>
            <a:r>
              <a:rPr lang="en-US" sz="3599" spc="971">
                <a:solidFill>
                  <a:srgbClr val="FFFFFF"/>
                </a:solidFill>
                <a:latin typeface="Montserrat"/>
                <a:ea typeface="Montserrat"/>
                <a:cs typeface="Montserrat"/>
                <a:sym typeface="Montserrat"/>
              </a:rPr>
              <a:t>E23CSEU0504</a:t>
            </a:r>
          </a:p>
          <a:p>
            <a:pPr algn="ctr">
              <a:lnSpc>
                <a:spcPts val="5039"/>
              </a:lnSpc>
            </a:pPr>
            <a:r>
              <a:rPr lang="en-US" sz="3599" spc="971">
                <a:solidFill>
                  <a:srgbClr val="FFFFFF"/>
                </a:solidFill>
                <a:latin typeface="Montserrat"/>
                <a:ea typeface="Montserrat"/>
                <a:cs typeface="Montserrat"/>
                <a:sym typeface="Montserrat"/>
              </a:rPr>
              <a:t>B17</a:t>
            </a:r>
          </a:p>
        </p:txBody>
      </p:sp>
      <p:sp>
        <p:nvSpPr>
          <p:cNvPr name="TextBox 12" id="12"/>
          <p:cNvSpPr txBox="true"/>
          <p:nvPr/>
        </p:nvSpPr>
        <p:spPr>
          <a:xfrm rot="0">
            <a:off x="2679088" y="2803616"/>
            <a:ext cx="12929823" cy="2556734"/>
          </a:xfrm>
          <a:prstGeom prst="rect">
            <a:avLst/>
          </a:prstGeom>
        </p:spPr>
        <p:txBody>
          <a:bodyPr anchor="t" rtlCol="false" tIns="0" lIns="0" bIns="0" rIns="0">
            <a:spAutoFit/>
          </a:bodyPr>
          <a:lstStyle/>
          <a:p>
            <a:pPr algn="ctr">
              <a:lnSpc>
                <a:spcPts val="6734"/>
              </a:lnSpc>
            </a:pPr>
            <a:r>
              <a:rPr lang="en-US" sz="5396">
                <a:solidFill>
                  <a:srgbClr val="FFFFFF"/>
                </a:solidFill>
                <a:latin typeface="Mokoto"/>
                <a:ea typeface="Mokoto"/>
                <a:cs typeface="Mokoto"/>
                <a:sym typeface="Mokoto"/>
              </a:rPr>
              <a:t>SE</a:t>
            </a:r>
            <a:r>
              <a:rPr lang="en-US" sz="5396">
                <a:solidFill>
                  <a:srgbClr val="FFFFFF"/>
                </a:solidFill>
                <a:latin typeface="Mokoto"/>
                <a:ea typeface="Mokoto"/>
                <a:cs typeface="Mokoto"/>
                <a:sym typeface="Mokoto"/>
              </a:rPr>
              <a:t>RINIBOT</a:t>
            </a:r>
          </a:p>
          <a:p>
            <a:pPr algn="ctr">
              <a:lnSpc>
                <a:spcPts val="6734"/>
              </a:lnSpc>
            </a:pPr>
            <a:r>
              <a:rPr lang="en-US" sz="5396">
                <a:solidFill>
                  <a:srgbClr val="FFFFFF"/>
                </a:solidFill>
                <a:latin typeface="Mokoto"/>
                <a:ea typeface="Mokoto"/>
                <a:cs typeface="Mokoto"/>
                <a:sym typeface="Mokoto"/>
              </a:rPr>
              <a:t>YOUR CARING MENTAL HEALTH COMPANION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Freeform 2" id="2"/>
          <p:cNvSpPr/>
          <p:nvPr/>
        </p:nvSpPr>
        <p:spPr>
          <a:xfrm flipH="false" flipV="false" rot="1392916">
            <a:off x="1472812" y="8447106"/>
            <a:ext cx="1158181" cy="1295867"/>
          </a:xfrm>
          <a:custGeom>
            <a:avLst/>
            <a:gdLst/>
            <a:ahLst/>
            <a:cxnLst/>
            <a:rect r="r" b="b" t="t" l="l"/>
            <a:pathLst>
              <a:path h="1295867" w="1158181">
                <a:moveTo>
                  <a:pt x="0" y="0"/>
                </a:moveTo>
                <a:lnTo>
                  <a:pt x="1158181" y="0"/>
                </a:lnTo>
                <a:lnTo>
                  <a:pt x="1158181" y="1295866"/>
                </a:lnTo>
                <a:lnTo>
                  <a:pt x="0" y="1295866"/>
                </a:lnTo>
                <a:lnTo>
                  <a:pt x="0" y="0"/>
                </a:lnTo>
                <a:close/>
              </a:path>
            </a:pathLst>
          </a:custGeom>
          <a:blipFill>
            <a:blip r:embed="rId2"/>
            <a:stretch>
              <a:fillRect l="0" t="0" r="0" b="0"/>
            </a:stretch>
          </a:blipFill>
        </p:spPr>
      </p:sp>
      <p:sp>
        <p:nvSpPr>
          <p:cNvPr name="Freeform 3" id="3"/>
          <p:cNvSpPr/>
          <p:nvPr/>
        </p:nvSpPr>
        <p:spPr>
          <a:xfrm flipH="false" flipV="false" rot="-1600701">
            <a:off x="15885219" y="1766260"/>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3"/>
            <a:stretch>
              <a:fillRect l="0" t="0" r="0" b="0"/>
            </a:stretch>
          </a:blipFill>
        </p:spPr>
      </p:sp>
      <p:sp>
        <p:nvSpPr>
          <p:cNvPr name="Freeform 4" id="4"/>
          <p:cNvSpPr/>
          <p:nvPr/>
        </p:nvSpPr>
        <p:spPr>
          <a:xfrm flipH="false" flipV="false" rot="1558470">
            <a:off x="15684667" y="8726581"/>
            <a:ext cx="1129301" cy="1199788"/>
          </a:xfrm>
          <a:custGeom>
            <a:avLst/>
            <a:gdLst/>
            <a:ahLst/>
            <a:cxnLst/>
            <a:rect r="r" b="b" t="t" l="l"/>
            <a:pathLst>
              <a:path h="1199788" w="1129301">
                <a:moveTo>
                  <a:pt x="0" y="0"/>
                </a:moveTo>
                <a:lnTo>
                  <a:pt x="1129301" y="0"/>
                </a:lnTo>
                <a:lnTo>
                  <a:pt x="1129301" y="1199789"/>
                </a:lnTo>
                <a:lnTo>
                  <a:pt x="0" y="1199789"/>
                </a:lnTo>
                <a:lnTo>
                  <a:pt x="0" y="0"/>
                </a:lnTo>
                <a:close/>
              </a:path>
            </a:pathLst>
          </a:custGeom>
          <a:blipFill>
            <a:blip r:embed="rId4"/>
            <a:stretch>
              <a:fillRect l="0" t="0" r="0" b="0"/>
            </a:stretch>
          </a:blipFill>
        </p:spPr>
      </p:sp>
      <p:sp>
        <p:nvSpPr>
          <p:cNvPr name="Freeform 5" id="5"/>
          <p:cNvSpPr/>
          <p:nvPr/>
        </p:nvSpPr>
        <p:spPr>
          <a:xfrm flipH="false" flipV="false" rot="0">
            <a:off x="825154" y="1264584"/>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5"/>
            <a:stretch>
              <a:fillRect l="0" t="0" r="0" b="0"/>
            </a:stretch>
          </a:blipFill>
        </p:spPr>
      </p:sp>
      <p:sp>
        <p:nvSpPr>
          <p:cNvPr name="Freeform 6" id="6"/>
          <p:cNvSpPr/>
          <p:nvPr/>
        </p:nvSpPr>
        <p:spPr>
          <a:xfrm flipH="false" flipV="false" rot="-941928">
            <a:off x="3141835" y="448253"/>
            <a:ext cx="835498" cy="1602074"/>
          </a:xfrm>
          <a:custGeom>
            <a:avLst/>
            <a:gdLst/>
            <a:ahLst/>
            <a:cxnLst/>
            <a:rect r="r" b="b" t="t" l="l"/>
            <a:pathLst>
              <a:path h="1602074" w="835498">
                <a:moveTo>
                  <a:pt x="0" y="0"/>
                </a:moveTo>
                <a:lnTo>
                  <a:pt x="835498" y="0"/>
                </a:lnTo>
                <a:lnTo>
                  <a:pt x="835498" y="1602074"/>
                </a:lnTo>
                <a:lnTo>
                  <a:pt x="0" y="1602074"/>
                </a:lnTo>
                <a:lnTo>
                  <a:pt x="0" y="0"/>
                </a:lnTo>
                <a:close/>
              </a:path>
            </a:pathLst>
          </a:custGeom>
          <a:blipFill>
            <a:blip r:embed="rId6"/>
            <a:stretch>
              <a:fillRect l="0" t="0" r="0" b="0"/>
            </a:stretch>
          </a:blipFill>
        </p:spPr>
      </p:sp>
      <p:sp>
        <p:nvSpPr>
          <p:cNvPr name="Freeform 7" id="7"/>
          <p:cNvSpPr/>
          <p:nvPr/>
        </p:nvSpPr>
        <p:spPr>
          <a:xfrm flipH="false" flipV="false" rot="0">
            <a:off x="589560" y="6596168"/>
            <a:ext cx="878280" cy="827217"/>
          </a:xfrm>
          <a:custGeom>
            <a:avLst/>
            <a:gdLst/>
            <a:ahLst/>
            <a:cxnLst/>
            <a:rect r="r" b="b" t="t" l="l"/>
            <a:pathLst>
              <a:path h="827217" w="878280">
                <a:moveTo>
                  <a:pt x="0" y="0"/>
                </a:moveTo>
                <a:lnTo>
                  <a:pt x="878280" y="0"/>
                </a:lnTo>
                <a:lnTo>
                  <a:pt x="878280" y="827217"/>
                </a:lnTo>
                <a:lnTo>
                  <a:pt x="0" y="827217"/>
                </a:lnTo>
                <a:lnTo>
                  <a:pt x="0" y="0"/>
                </a:lnTo>
                <a:close/>
              </a:path>
            </a:pathLst>
          </a:custGeom>
          <a:blipFill>
            <a:blip r:embed="rId7"/>
            <a:stretch>
              <a:fillRect l="0" t="0" r="0" b="0"/>
            </a:stretch>
          </a:blipFill>
        </p:spPr>
      </p:sp>
      <p:sp>
        <p:nvSpPr>
          <p:cNvPr name="Freeform 8" id="8"/>
          <p:cNvSpPr/>
          <p:nvPr/>
        </p:nvSpPr>
        <p:spPr>
          <a:xfrm flipH="false" flipV="false" rot="0">
            <a:off x="16488949" y="6792823"/>
            <a:ext cx="1061438" cy="1261123"/>
          </a:xfrm>
          <a:custGeom>
            <a:avLst/>
            <a:gdLst/>
            <a:ahLst/>
            <a:cxnLst/>
            <a:rect r="r" b="b" t="t" l="l"/>
            <a:pathLst>
              <a:path h="1261123" w="1061438">
                <a:moveTo>
                  <a:pt x="0" y="0"/>
                </a:moveTo>
                <a:lnTo>
                  <a:pt x="1061438" y="0"/>
                </a:lnTo>
                <a:lnTo>
                  <a:pt x="1061438" y="1261124"/>
                </a:lnTo>
                <a:lnTo>
                  <a:pt x="0" y="1261124"/>
                </a:lnTo>
                <a:lnTo>
                  <a:pt x="0" y="0"/>
                </a:lnTo>
                <a:close/>
              </a:path>
            </a:pathLst>
          </a:custGeom>
          <a:blipFill>
            <a:blip r:embed="rId8"/>
            <a:stretch>
              <a:fillRect l="0" t="0" r="0" b="0"/>
            </a:stretch>
          </a:blipFill>
        </p:spPr>
      </p:sp>
      <p:sp>
        <p:nvSpPr>
          <p:cNvPr name="Freeform 9" id="9"/>
          <p:cNvSpPr/>
          <p:nvPr/>
        </p:nvSpPr>
        <p:spPr>
          <a:xfrm flipH="false" flipV="false" rot="0">
            <a:off x="14551972" y="727072"/>
            <a:ext cx="850955" cy="836137"/>
          </a:xfrm>
          <a:custGeom>
            <a:avLst/>
            <a:gdLst/>
            <a:ahLst/>
            <a:cxnLst/>
            <a:rect r="r" b="b" t="t" l="l"/>
            <a:pathLst>
              <a:path h="836137" w="850955">
                <a:moveTo>
                  <a:pt x="0" y="0"/>
                </a:moveTo>
                <a:lnTo>
                  <a:pt x="850955" y="0"/>
                </a:lnTo>
                <a:lnTo>
                  <a:pt x="850955" y="836137"/>
                </a:lnTo>
                <a:lnTo>
                  <a:pt x="0" y="836137"/>
                </a:lnTo>
                <a:lnTo>
                  <a:pt x="0" y="0"/>
                </a:lnTo>
                <a:close/>
              </a:path>
            </a:pathLst>
          </a:custGeom>
          <a:blipFill>
            <a:blip r:embed="rId9"/>
            <a:stretch>
              <a:fillRect l="0" t="0" r="0" b="0"/>
            </a:stretch>
          </a:blipFill>
        </p:spPr>
      </p:sp>
      <p:sp>
        <p:nvSpPr>
          <p:cNvPr name="TextBox 10" id="10"/>
          <p:cNvSpPr txBox="true"/>
          <p:nvPr/>
        </p:nvSpPr>
        <p:spPr>
          <a:xfrm rot="0">
            <a:off x="4876284" y="4447229"/>
            <a:ext cx="8535432" cy="683104"/>
          </a:xfrm>
          <a:prstGeom prst="rect">
            <a:avLst/>
          </a:prstGeom>
        </p:spPr>
        <p:txBody>
          <a:bodyPr anchor="t" rtlCol="false" tIns="0" lIns="0" bIns="0" rIns="0">
            <a:spAutoFit/>
          </a:bodyPr>
          <a:lstStyle/>
          <a:p>
            <a:pPr algn="ctr">
              <a:lnSpc>
                <a:spcPts val="5391"/>
              </a:lnSpc>
            </a:pPr>
            <a:r>
              <a:rPr lang="en-US" sz="4319">
                <a:solidFill>
                  <a:srgbClr val="FFFFFF"/>
                </a:solidFill>
                <a:latin typeface="Mokoto"/>
                <a:ea typeface="Mokoto"/>
                <a:cs typeface="Mokoto"/>
                <a:sym typeface="Mokoto"/>
              </a:rPr>
              <a:t>SNIPPETS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Freeform 2" id="2"/>
          <p:cNvSpPr/>
          <p:nvPr/>
        </p:nvSpPr>
        <p:spPr>
          <a:xfrm flipH="false" flipV="false" rot="1392916">
            <a:off x="1472812" y="8447106"/>
            <a:ext cx="1158181" cy="1295867"/>
          </a:xfrm>
          <a:custGeom>
            <a:avLst/>
            <a:gdLst/>
            <a:ahLst/>
            <a:cxnLst/>
            <a:rect r="r" b="b" t="t" l="l"/>
            <a:pathLst>
              <a:path h="1295867" w="1158181">
                <a:moveTo>
                  <a:pt x="0" y="0"/>
                </a:moveTo>
                <a:lnTo>
                  <a:pt x="1158181" y="0"/>
                </a:lnTo>
                <a:lnTo>
                  <a:pt x="1158181" y="1295866"/>
                </a:lnTo>
                <a:lnTo>
                  <a:pt x="0" y="1295866"/>
                </a:lnTo>
                <a:lnTo>
                  <a:pt x="0" y="0"/>
                </a:lnTo>
                <a:close/>
              </a:path>
            </a:pathLst>
          </a:custGeom>
          <a:blipFill>
            <a:blip r:embed="rId2"/>
            <a:stretch>
              <a:fillRect l="0" t="0" r="0" b="0"/>
            </a:stretch>
          </a:blipFill>
        </p:spPr>
      </p:sp>
      <p:sp>
        <p:nvSpPr>
          <p:cNvPr name="Freeform 3" id="3"/>
          <p:cNvSpPr/>
          <p:nvPr/>
        </p:nvSpPr>
        <p:spPr>
          <a:xfrm flipH="false" flipV="false" rot="-1600701">
            <a:off x="15885219" y="1766260"/>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3"/>
            <a:stretch>
              <a:fillRect l="0" t="0" r="0" b="0"/>
            </a:stretch>
          </a:blipFill>
        </p:spPr>
      </p:sp>
      <p:sp>
        <p:nvSpPr>
          <p:cNvPr name="Freeform 4" id="4"/>
          <p:cNvSpPr/>
          <p:nvPr/>
        </p:nvSpPr>
        <p:spPr>
          <a:xfrm flipH="false" flipV="false" rot="1558470">
            <a:off x="15684667" y="8726581"/>
            <a:ext cx="1129301" cy="1199788"/>
          </a:xfrm>
          <a:custGeom>
            <a:avLst/>
            <a:gdLst/>
            <a:ahLst/>
            <a:cxnLst/>
            <a:rect r="r" b="b" t="t" l="l"/>
            <a:pathLst>
              <a:path h="1199788" w="1129301">
                <a:moveTo>
                  <a:pt x="0" y="0"/>
                </a:moveTo>
                <a:lnTo>
                  <a:pt x="1129301" y="0"/>
                </a:lnTo>
                <a:lnTo>
                  <a:pt x="1129301" y="1199789"/>
                </a:lnTo>
                <a:lnTo>
                  <a:pt x="0" y="1199789"/>
                </a:lnTo>
                <a:lnTo>
                  <a:pt x="0" y="0"/>
                </a:lnTo>
                <a:close/>
              </a:path>
            </a:pathLst>
          </a:custGeom>
          <a:blipFill>
            <a:blip r:embed="rId4"/>
            <a:stretch>
              <a:fillRect l="0" t="0" r="0" b="0"/>
            </a:stretch>
          </a:blipFill>
        </p:spPr>
      </p:sp>
      <p:sp>
        <p:nvSpPr>
          <p:cNvPr name="Freeform 5" id="5"/>
          <p:cNvSpPr/>
          <p:nvPr/>
        </p:nvSpPr>
        <p:spPr>
          <a:xfrm flipH="false" flipV="false" rot="0">
            <a:off x="825154" y="1264584"/>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5"/>
            <a:stretch>
              <a:fillRect l="0" t="0" r="0" b="0"/>
            </a:stretch>
          </a:blipFill>
        </p:spPr>
      </p:sp>
      <p:sp>
        <p:nvSpPr>
          <p:cNvPr name="Freeform 6" id="6"/>
          <p:cNvSpPr/>
          <p:nvPr/>
        </p:nvSpPr>
        <p:spPr>
          <a:xfrm flipH="false" flipV="false" rot="-941928">
            <a:off x="3141835" y="448253"/>
            <a:ext cx="835498" cy="1602074"/>
          </a:xfrm>
          <a:custGeom>
            <a:avLst/>
            <a:gdLst/>
            <a:ahLst/>
            <a:cxnLst/>
            <a:rect r="r" b="b" t="t" l="l"/>
            <a:pathLst>
              <a:path h="1602074" w="835498">
                <a:moveTo>
                  <a:pt x="0" y="0"/>
                </a:moveTo>
                <a:lnTo>
                  <a:pt x="835498" y="0"/>
                </a:lnTo>
                <a:lnTo>
                  <a:pt x="835498" y="1602074"/>
                </a:lnTo>
                <a:lnTo>
                  <a:pt x="0" y="1602074"/>
                </a:lnTo>
                <a:lnTo>
                  <a:pt x="0" y="0"/>
                </a:lnTo>
                <a:close/>
              </a:path>
            </a:pathLst>
          </a:custGeom>
          <a:blipFill>
            <a:blip r:embed="rId6"/>
            <a:stretch>
              <a:fillRect l="0" t="0" r="0" b="0"/>
            </a:stretch>
          </a:blipFill>
        </p:spPr>
      </p:sp>
      <p:sp>
        <p:nvSpPr>
          <p:cNvPr name="Freeform 7" id="7"/>
          <p:cNvSpPr/>
          <p:nvPr/>
        </p:nvSpPr>
        <p:spPr>
          <a:xfrm flipH="false" flipV="false" rot="0">
            <a:off x="589560" y="6596168"/>
            <a:ext cx="878280" cy="827217"/>
          </a:xfrm>
          <a:custGeom>
            <a:avLst/>
            <a:gdLst/>
            <a:ahLst/>
            <a:cxnLst/>
            <a:rect r="r" b="b" t="t" l="l"/>
            <a:pathLst>
              <a:path h="827217" w="878280">
                <a:moveTo>
                  <a:pt x="0" y="0"/>
                </a:moveTo>
                <a:lnTo>
                  <a:pt x="878280" y="0"/>
                </a:lnTo>
                <a:lnTo>
                  <a:pt x="878280" y="827217"/>
                </a:lnTo>
                <a:lnTo>
                  <a:pt x="0" y="827217"/>
                </a:lnTo>
                <a:lnTo>
                  <a:pt x="0" y="0"/>
                </a:lnTo>
                <a:close/>
              </a:path>
            </a:pathLst>
          </a:custGeom>
          <a:blipFill>
            <a:blip r:embed="rId7"/>
            <a:stretch>
              <a:fillRect l="0" t="0" r="0" b="0"/>
            </a:stretch>
          </a:blipFill>
        </p:spPr>
      </p:sp>
      <p:sp>
        <p:nvSpPr>
          <p:cNvPr name="Freeform 8" id="8"/>
          <p:cNvSpPr/>
          <p:nvPr/>
        </p:nvSpPr>
        <p:spPr>
          <a:xfrm flipH="false" flipV="false" rot="0">
            <a:off x="16488949" y="6792823"/>
            <a:ext cx="1061438" cy="1261123"/>
          </a:xfrm>
          <a:custGeom>
            <a:avLst/>
            <a:gdLst/>
            <a:ahLst/>
            <a:cxnLst/>
            <a:rect r="r" b="b" t="t" l="l"/>
            <a:pathLst>
              <a:path h="1261123" w="1061438">
                <a:moveTo>
                  <a:pt x="0" y="0"/>
                </a:moveTo>
                <a:lnTo>
                  <a:pt x="1061438" y="0"/>
                </a:lnTo>
                <a:lnTo>
                  <a:pt x="1061438" y="1261124"/>
                </a:lnTo>
                <a:lnTo>
                  <a:pt x="0" y="1261124"/>
                </a:lnTo>
                <a:lnTo>
                  <a:pt x="0" y="0"/>
                </a:lnTo>
                <a:close/>
              </a:path>
            </a:pathLst>
          </a:custGeom>
          <a:blipFill>
            <a:blip r:embed="rId8"/>
            <a:stretch>
              <a:fillRect l="0" t="0" r="0" b="0"/>
            </a:stretch>
          </a:blipFill>
        </p:spPr>
      </p:sp>
      <p:sp>
        <p:nvSpPr>
          <p:cNvPr name="Freeform 9" id="9"/>
          <p:cNvSpPr/>
          <p:nvPr/>
        </p:nvSpPr>
        <p:spPr>
          <a:xfrm flipH="false" flipV="false" rot="0">
            <a:off x="14551972" y="727072"/>
            <a:ext cx="850955" cy="836137"/>
          </a:xfrm>
          <a:custGeom>
            <a:avLst/>
            <a:gdLst/>
            <a:ahLst/>
            <a:cxnLst/>
            <a:rect r="r" b="b" t="t" l="l"/>
            <a:pathLst>
              <a:path h="836137" w="850955">
                <a:moveTo>
                  <a:pt x="0" y="0"/>
                </a:moveTo>
                <a:lnTo>
                  <a:pt x="850955" y="0"/>
                </a:lnTo>
                <a:lnTo>
                  <a:pt x="850955" y="836137"/>
                </a:lnTo>
                <a:lnTo>
                  <a:pt x="0" y="836137"/>
                </a:lnTo>
                <a:lnTo>
                  <a:pt x="0" y="0"/>
                </a:lnTo>
                <a:close/>
              </a:path>
            </a:pathLst>
          </a:custGeom>
          <a:blipFill>
            <a:blip r:embed="rId9"/>
            <a:stretch>
              <a:fillRect l="0" t="0" r="0" b="0"/>
            </a:stretch>
          </a:blipFill>
        </p:spPr>
      </p:sp>
      <p:sp>
        <p:nvSpPr>
          <p:cNvPr name="Freeform 10" id="10"/>
          <p:cNvSpPr/>
          <p:nvPr/>
        </p:nvSpPr>
        <p:spPr>
          <a:xfrm flipH="false" flipV="false" rot="0">
            <a:off x="3493371" y="2979678"/>
            <a:ext cx="11301259" cy="5876655"/>
          </a:xfrm>
          <a:custGeom>
            <a:avLst/>
            <a:gdLst/>
            <a:ahLst/>
            <a:cxnLst/>
            <a:rect r="r" b="b" t="t" l="l"/>
            <a:pathLst>
              <a:path h="5876655" w="11301259">
                <a:moveTo>
                  <a:pt x="0" y="0"/>
                </a:moveTo>
                <a:lnTo>
                  <a:pt x="11301258" y="0"/>
                </a:lnTo>
                <a:lnTo>
                  <a:pt x="11301258" y="5876654"/>
                </a:lnTo>
                <a:lnTo>
                  <a:pt x="0" y="5876654"/>
                </a:lnTo>
                <a:lnTo>
                  <a:pt x="0" y="0"/>
                </a:lnTo>
                <a:close/>
              </a:path>
            </a:pathLst>
          </a:custGeom>
          <a:blipFill>
            <a:blip r:embed="rId10"/>
            <a:stretch>
              <a:fillRect l="0" t="0" r="0" b="0"/>
            </a:stretch>
          </a:blipFill>
        </p:spPr>
      </p:sp>
      <p:sp>
        <p:nvSpPr>
          <p:cNvPr name="TextBox 11" id="11"/>
          <p:cNvSpPr txBox="true"/>
          <p:nvPr/>
        </p:nvSpPr>
        <p:spPr>
          <a:xfrm rot="0">
            <a:off x="4876284" y="1806281"/>
            <a:ext cx="8535432" cy="683104"/>
          </a:xfrm>
          <a:prstGeom prst="rect">
            <a:avLst/>
          </a:prstGeom>
        </p:spPr>
        <p:txBody>
          <a:bodyPr anchor="t" rtlCol="false" tIns="0" lIns="0" bIns="0" rIns="0">
            <a:spAutoFit/>
          </a:bodyPr>
          <a:lstStyle/>
          <a:p>
            <a:pPr algn="ctr">
              <a:lnSpc>
                <a:spcPts val="5391"/>
              </a:lnSpc>
            </a:pPr>
            <a:r>
              <a:rPr lang="en-US" sz="4319">
                <a:solidFill>
                  <a:srgbClr val="FFFFFF"/>
                </a:solidFill>
                <a:latin typeface="Mokoto"/>
                <a:ea typeface="Mokoto"/>
                <a:cs typeface="Mokoto"/>
                <a:sym typeface="Mokoto"/>
              </a:rPr>
              <a:t>LANDING PAGE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Freeform 2" id="2"/>
          <p:cNvSpPr/>
          <p:nvPr/>
        </p:nvSpPr>
        <p:spPr>
          <a:xfrm flipH="false" flipV="false" rot="1392916">
            <a:off x="1472812" y="8447106"/>
            <a:ext cx="1158181" cy="1295867"/>
          </a:xfrm>
          <a:custGeom>
            <a:avLst/>
            <a:gdLst/>
            <a:ahLst/>
            <a:cxnLst/>
            <a:rect r="r" b="b" t="t" l="l"/>
            <a:pathLst>
              <a:path h="1295867" w="1158181">
                <a:moveTo>
                  <a:pt x="0" y="0"/>
                </a:moveTo>
                <a:lnTo>
                  <a:pt x="1158181" y="0"/>
                </a:lnTo>
                <a:lnTo>
                  <a:pt x="1158181" y="1295866"/>
                </a:lnTo>
                <a:lnTo>
                  <a:pt x="0" y="1295866"/>
                </a:lnTo>
                <a:lnTo>
                  <a:pt x="0" y="0"/>
                </a:lnTo>
                <a:close/>
              </a:path>
            </a:pathLst>
          </a:custGeom>
          <a:blipFill>
            <a:blip r:embed="rId2"/>
            <a:stretch>
              <a:fillRect l="0" t="0" r="0" b="0"/>
            </a:stretch>
          </a:blipFill>
        </p:spPr>
      </p:sp>
      <p:sp>
        <p:nvSpPr>
          <p:cNvPr name="Freeform 3" id="3"/>
          <p:cNvSpPr/>
          <p:nvPr/>
        </p:nvSpPr>
        <p:spPr>
          <a:xfrm flipH="false" flipV="false" rot="-1600701">
            <a:off x="15885219" y="1766260"/>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3"/>
            <a:stretch>
              <a:fillRect l="0" t="0" r="0" b="0"/>
            </a:stretch>
          </a:blipFill>
        </p:spPr>
      </p:sp>
      <p:sp>
        <p:nvSpPr>
          <p:cNvPr name="Freeform 4" id="4"/>
          <p:cNvSpPr/>
          <p:nvPr/>
        </p:nvSpPr>
        <p:spPr>
          <a:xfrm flipH="false" flipV="false" rot="1558470">
            <a:off x="15684667" y="8726581"/>
            <a:ext cx="1129301" cy="1199788"/>
          </a:xfrm>
          <a:custGeom>
            <a:avLst/>
            <a:gdLst/>
            <a:ahLst/>
            <a:cxnLst/>
            <a:rect r="r" b="b" t="t" l="l"/>
            <a:pathLst>
              <a:path h="1199788" w="1129301">
                <a:moveTo>
                  <a:pt x="0" y="0"/>
                </a:moveTo>
                <a:lnTo>
                  <a:pt x="1129301" y="0"/>
                </a:lnTo>
                <a:lnTo>
                  <a:pt x="1129301" y="1199789"/>
                </a:lnTo>
                <a:lnTo>
                  <a:pt x="0" y="1199789"/>
                </a:lnTo>
                <a:lnTo>
                  <a:pt x="0" y="0"/>
                </a:lnTo>
                <a:close/>
              </a:path>
            </a:pathLst>
          </a:custGeom>
          <a:blipFill>
            <a:blip r:embed="rId4"/>
            <a:stretch>
              <a:fillRect l="0" t="0" r="0" b="0"/>
            </a:stretch>
          </a:blipFill>
        </p:spPr>
      </p:sp>
      <p:sp>
        <p:nvSpPr>
          <p:cNvPr name="Freeform 5" id="5"/>
          <p:cNvSpPr/>
          <p:nvPr/>
        </p:nvSpPr>
        <p:spPr>
          <a:xfrm flipH="false" flipV="false" rot="0">
            <a:off x="825154" y="1264584"/>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5"/>
            <a:stretch>
              <a:fillRect l="0" t="0" r="0" b="0"/>
            </a:stretch>
          </a:blipFill>
        </p:spPr>
      </p:sp>
      <p:sp>
        <p:nvSpPr>
          <p:cNvPr name="Freeform 6" id="6"/>
          <p:cNvSpPr/>
          <p:nvPr/>
        </p:nvSpPr>
        <p:spPr>
          <a:xfrm flipH="false" flipV="false" rot="-941928">
            <a:off x="3141835" y="448253"/>
            <a:ext cx="835498" cy="1602074"/>
          </a:xfrm>
          <a:custGeom>
            <a:avLst/>
            <a:gdLst/>
            <a:ahLst/>
            <a:cxnLst/>
            <a:rect r="r" b="b" t="t" l="l"/>
            <a:pathLst>
              <a:path h="1602074" w="835498">
                <a:moveTo>
                  <a:pt x="0" y="0"/>
                </a:moveTo>
                <a:lnTo>
                  <a:pt x="835498" y="0"/>
                </a:lnTo>
                <a:lnTo>
                  <a:pt x="835498" y="1602074"/>
                </a:lnTo>
                <a:lnTo>
                  <a:pt x="0" y="1602074"/>
                </a:lnTo>
                <a:lnTo>
                  <a:pt x="0" y="0"/>
                </a:lnTo>
                <a:close/>
              </a:path>
            </a:pathLst>
          </a:custGeom>
          <a:blipFill>
            <a:blip r:embed="rId6"/>
            <a:stretch>
              <a:fillRect l="0" t="0" r="0" b="0"/>
            </a:stretch>
          </a:blipFill>
        </p:spPr>
      </p:sp>
      <p:sp>
        <p:nvSpPr>
          <p:cNvPr name="Freeform 7" id="7"/>
          <p:cNvSpPr/>
          <p:nvPr/>
        </p:nvSpPr>
        <p:spPr>
          <a:xfrm flipH="false" flipV="false" rot="0">
            <a:off x="589560" y="6596168"/>
            <a:ext cx="878280" cy="827217"/>
          </a:xfrm>
          <a:custGeom>
            <a:avLst/>
            <a:gdLst/>
            <a:ahLst/>
            <a:cxnLst/>
            <a:rect r="r" b="b" t="t" l="l"/>
            <a:pathLst>
              <a:path h="827217" w="878280">
                <a:moveTo>
                  <a:pt x="0" y="0"/>
                </a:moveTo>
                <a:lnTo>
                  <a:pt x="878280" y="0"/>
                </a:lnTo>
                <a:lnTo>
                  <a:pt x="878280" y="827217"/>
                </a:lnTo>
                <a:lnTo>
                  <a:pt x="0" y="827217"/>
                </a:lnTo>
                <a:lnTo>
                  <a:pt x="0" y="0"/>
                </a:lnTo>
                <a:close/>
              </a:path>
            </a:pathLst>
          </a:custGeom>
          <a:blipFill>
            <a:blip r:embed="rId7"/>
            <a:stretch>
              <a:fillRect l="0" t="0" r="0" b="0"/>
            </a:stretch>
          </a:blipFill>
        </p:spPr>
      </p:sp>
      <p:sp>
        <p:nvSpPr>
          <p:cNvPr name="Freeform 8" id="8"/>
          <p:cNvSpPr/>
          <p:nvPr/>
        </p:nvSpPr>
        <p:spPr>
          <a:xfrm flipH="false" flipV="false" rot="0">
            <a:off x="16488949" y="6792823"/>
            <a:ext cx="1061438" cy="1261123"/>
          </a:xfrm>
          <a:custGeom>
            <a:avLst/>
            <a:gdLst/>
            <a:ahLst/>
            <a:cxnLst/>
            <a:rect r="r" b="b" t="t" l="l"/>
            <a:pathLst>
              <a:path h="1261123" w="1061438">
                <a:moveTo>
                  <a:pt x="0" y="0"/>
                </a:moveTo>
                <a:lnTo>
                  <a:pt x="1061438" y="0"/>
                </a:lnTo>
                <a:lnTo>
                  <a:pt x="1061438" y="1261124"/>
                </a:lnTo>
                <a:lnTo>
                  <a:pt x="0" y="1261124"/>
                </a:lnTo>
                <a:lnTo>
                  <a:pt x="0" y="0"/>
                </a:lnTo>
                <a:close/>
              </a:path>
            </a:pathLst>
          </a:custGeom>
          <a:blipFill>
            <a:blip r:embed="rId8"/>
            <a:stretch>
              <a:fillRect l="0" t="0" r="0" b="0"/>
            </a:stretch>
          </a:blipFill>
        </p:spPr>
      </p:sp>
      <p:sp>
        <p:nvSpPr>
          <p:cNvPr name="Freeform 9" id="9"/>
          <p:cNvSpPr/>
          <p:nvPr/>
        </p:nvSpPr>
        <p:spPr>
          <a:xfrm flipH="false" flipV="false" rot="0">
            <a:off x="14551972" y="727072"/>
            <a:ext cx="850955" cy="836137"/>
          </a:xfrm>
          <a:custGeom>
            <a:avLst/>
            <a:gdLst/>
            <a:ahLst/>
            <a:cxnLst/>
            <a:rect r="r" b="b" t="t" l="l"/>
            <a:pathLst>
              <a:path h="836137" w="850955">
                <a:moveTo>
                  <a:pt x="0" y="0"/>
                </a:moveTo>
                <a:lnTo>
                  <a:pt x="850955" y="0"/>
                </a:lnTo>
                <a:lnTo>
                  <a:pt x="850955" y="836137"/>
                </a:lnTo>
                <a:lnTo>
                  <a:pt x="0" y="836137"/>
                </a:lnTo>
                <a:lnTo>
                  <a:pt x="0" y="0"/>
                </a:lnTo>
                <a:close/>
              </a:path>
            </a:pathLst>
          </a:custGeom>
          <a:blipFill>
            <a:blip r:embed="rId9"/>
            <a:stretch>
              <a:fillRect l="0" t="0" r="0" b="0"/>
            </a:stretch>
          </a:blipFill>
        </p:spPr>
      </p:sp>
      <p:sp>
        <p:nvSpPr>
          <p:cNvPr name="Freeform 10" id="10"/>
          <p:cNvSpPr/>
          <p:nvPr/>
        </p:nvSpPr>
        <p:spPr>
          <a:xfrm flipH="false" flipV="false" rot="0">
            <a:off x="3493371" y="3232511"/>
            <a:ext cx="11301259" cy="5862528"/>
          </a:xfrm>
          <a:custGeom>
            <a:avLst/>
            <a:gdLst/>
            <a:ahLst/>
            <a:cxnLst/>
            <a:rect r="r" b="b" t="t" l="l"/>
            <a:pathLst>
              <a:path h="5862528" w="11301259">
                <a:moveTo>
                  <a:pt x="0" y="0"/>
                </a:moveTo>
                <a:lnTo>
                  <a:pt x="11301258" y="0"/>
                </a:lnTo>
                <a:lnTo>
                  <a:pt x="11301258" y="5862528"/>
                </a:lnTo>
                <a:lnTo>
                  <a:pt x="0" y="5862528"/>
                </a:lnTo>
                <a:lnTo>
                  <a:pt x="0" y="0"/>
                </a:lnTo>
                <a:close/>
              </a:path>
            </a:pathLst>
          </a:custGeom>
          <a:blipFill>
            <a:blip r:embed="rId10"/>
            <a:stretch>
              <a:fillRect l="0" t="0" r="0" b="0"/>
            </a:stretch>
          </a:blipFill>
        </p:spPr>
      </p:sp>
      <p:sp>
        <p:nvSpPr>
          <p:cNvPr name="TextBox 11" id="11"/>
          <p:cNvSpPr txBox="true"/>
          <p:nvPr/>
        </p:nvSpPr>
        <p:spPr>
          <a:xfrm rot="0">
            <a:off x="4876284" y="1806281"/>
            <a:ext cx="8535432" cy="683104"/>
          </a:xfrm>
          <a:prstGeom prst="rect">
            <a:avLst/>
          </a:prstGeom>
        </p:spPr>
        <p:txBody>
          <a:bodyPr anchor="t" rtlCol="false" tIns="0" lIns="0" bIns="0" rIns="0">
            <a:spAutoFit/>
          </a:bodyPr>
          <a:lstStyle/>
          <a:p>
            <a:pPr algn="ctr">
              <a:lnSpc>
                <a:spcPts val="5391"/>
              </a:lnSpc>
            </a:pPr>
            <a:r>
              <a:rPr lang="en-US" sz="4319">
                <a:solidFill>
                  <a:srgbClr val="FFFFFF"/>
                </a:solidFill>
                <a:latin typeface="Mokoto"/>
                <a:ea typeface="Mokoto"/>
                <a:cs typeface="Mokoto"/>
                <a:sym typeface="Mokoto"/>
              </a:rPr>
              <a:t>CHAT INTERFACE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Freeform 2" id="2"/>
          <p:cNvSpPr/>
          <p:nvPr/>
        </p:nvSpPr>
        <p:spPr>
          <a:xfrm flipH="false" flipV="false" rot="0">
            <a:off x="13481809" y="5143500"/>
            <a:ext cx="7674102" cy="8229600"/>
          </a:xfrm>
          <a:custGeom>
            <a:avLst/>
            <a:gdLst/>
            <a:ahLst/>
            <a:cxnLst/>
            <a:rect r="r" b="b" t="t" l="l"/>
            <a:pathLst>
              <a:path h="8229600" w="7674102">
                <a:moveTo>
                  <a:pt x="0" y="0"/>
                </a:moveTo>
                <a:lnTo>
                  <a:pt x="7674102" y="0"/>
                </a:lnTo>
                <a:lnTo>
                  <a:pt x="7674102"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5314299">
            <a:off x="-2913316" y="6627666"/>
            <a:ext cx="6654437" cy="6446486"/>
          </a:xfrm>
          <a:custGeom>
            <a:avLst/>
            <a:gdLst/>
            <a:ahLst/>
            <a:cxnLst/>
            <a:rect r="r" b="b" t="t" l="l"/>
            <a:pathLst>
              <a:path h="6446486" w="6654437">
                <a:moveTo>
                  <a:pt x="0" y="0"/>
                </a:moveTo>
                <a:lnTo>
                  <a:pt x="6654436" y="0"/>
                </a:lnTo>
                <a:lnTo>
                  <a:pt x="6654436" y="6446485"/>
                </a:lnTo>
                <a:lnTo>
                  <a:pt x="0" y="6446485"/>
                </a:lnTo>
                <a:lnTo>
                  <a:pt x="0" y="0"/>
                </a:lnTo>
                <a:close/>
              </a:path>
            </a:pathLst>
          </a:custGeom>
          <a:blipFill>
            <a:blip r:embed="rId3"/>
            <a:stretch>
              <a:fillRect l="0" t="0" r="0" b="0"/>
            </a:stretch>
          </a:blipFill>
        </p:spPr>
      </p:sp>
      <p:sp>
        <p:nvSpPr>
          <p:cNvPr name="TextBox 4" id="4"/>
          <p:cNvSpPr txBox="true"/>
          <p:nvPr/>
        </p:nvSpPr>
        <p:spPr>
          <a:xfrm rot="0">
            <a:off x="2990913" y="2237391"/>
            <a:ext cx="10490895" cy="660197"/>
          </a:xfrm>
          <a:prstGeom prst="rect">
            <a:avLst/>
          </a:prstGeom>
        </p:spPr>
        <p:txBody>
          <a:bodyPr anchor="t" rtlCol="false" tIns="0" lIns="0" bIns="0" rIns="0">
            <a:spAutoFit/>
          </a:bodyPr>
          <a:lstStyle/>
          <a:p>
            <a:pPr algn="l">
              <a:lnSpc>
                <a:spcPts val="5241"/>
              </a:lnSpc>
            </a:pPr>
            <a:r>
              <a:rPr lang="en-US" sz="4200">
                <a:solidFill>
                  <a:srgbClr val="FFFFFF"/>
                </a:solidFill>
                <a:latin typeface="Mokoto"/>
                <a:ea typeface="Mokoto"/>
                <a:cs typeface="Mokoto"/>
                <a:sym typeface="Mokoto"/>
              </a:rPr>
              <a:t>FUTURE WORK</a:t>
            </a:r>
          </a:p>
        </p:txBody>
      </p:sp>
      <p:sp>
        <p:nvSpPr>
          <p:cNvPr name="TextBox 5" id="5"/>
          <p:cNvSpPr txBox="true"/>
          <p:nvPr/>
        </p:nvSpPr>
        <p:spPr>
          <a:xfrm rot="0">
            <a:off x="2990913" y="4407665"/>
            <a:ext cx="3571905" cy="943397"/>
          </a:xfrm>
          <a:prstGeom prst="rect">
            <a:avLst/>
          </a:prstGeom>
        </p:spPr>
        <p:txBody>
          <a:bodyPr anchor="t" rtlCol="false" tIns="0" lIns="0" bIns="0" rIns="0">
            <a:spAutoFit/>
          </a:bodyPr>
          <a:lstStyle/>
          <a:p>
            <a:pPr algn="l" marL="296937" indent="-148469" lvl="1">
              <a:lnSpc>
                <a:spcPts val="1925"/>
              </a:lnSpc>
              <a:buFont typeface="Arial"/>
              <a:buChar char="•"/>
            </a:pPr>
            <a:r>
              <a:rPr lang="en-US" sz="1375">
                <a:solidFill>
                  <a:srgbClr val="FFFFFF"/>
                </a:solidFill>
                <a:latin typeface="Montserrat"/>
                <a:ea typeface="Montserrat"/>
                <a:cs typeface="Montserrat"/>
                <a:sym typeface="Montserrat"/>
              </a:rPr>
              <a:t>Curate Multilingual Corpora</a:t>
            </a:r>
          </a:p>
          <a:p>
            <a:pPr algn="l" marL="296937" indent="-148469" lvl="1">
              <a:lnSpc>
                <a:spcPts val="1925"/>
              </a:lnSpc>
              <a:buFont typeface="Arial"/>
              <a:buChar char="•"/>
            </a:pPr>
            <a:r>
              <a:rPr lang="en-US" sz="1375">
                <a:solidFill>
                  <a:srgbClr val="FFFFFF"/>
                </a:solidFill>
                <a:latin typeface="Montserrat"/>
                <a:ea typeface="Montserrat"/>
                <a:cs typeface="Montserrat"/>
                <a:sym typeface="Montserrat"/>
              </a:rPr>
              <a:t>Include Conversational Variants</a:t>
            </a:r>
          </a:p>
          <a:p>
            <a:pPr algn="l" marL="296937" indent="-148469" lvl="1">
              <a:lnSpc>
                <a:spcPts val="1925"/>
              </a:lnSpc>
              <a:buFont typeface="Arial"/>
              <a:buChar char="•"/>
            </a:pPr>
            <a:r>
              <a:rPr lang="en-US" sz="1375">
                <a:solidFill>
                  <a:srgbClr val="FFFFFF"/>
                </a:solidFill>
                <a:latin typeface="Montserrat"/>
                <a:ea typeface="Montserrat"/>
                <a:cs typeface="Montserrat"/>
                <a:sym typeface="Montserrat"/>
              </a:rPr>
              <a:t>Augment Low‑Resource Categories</a:t>
            </a:r>
          </a:p>
          <a:p>
            <a:pPr algn="l">
              <a:lnSpc>
                <a:spcPts val="1925"/>
              </a:lnSpc>
            </a:pPr>
          </a:p>
        </p:txBody>
      </p:sp>
      <p:sp>
        <p:nvSpPr>
          <p:cNvPr name="TextBox 6" id="6"/>
          <p:cNvSpPr txBox="true"/>
          <p:nvPr/>
        </p:nvSpPr>
        <p:spPr>
          <a:xfrm rot="0">
            <a:off x="6797716" y="4321456"/>
            <a:ext cx="3687364" cy="1655714"/>
          </a:xfrm>
          <a:prstGeom prst="rect">
            <a:avLst/>
          </a:prstGeom>
        </p:spPr>
        <p:txBody>
          <a:bodyPr anchor="t" rtlCol="false" tIns="0" lIns="0" bIns="0" rIns="0">
            <a:spAutoFit/>
          </a:bodyPr>
          <a:lstStyle/>
          <a:p>
            <a:pPr algn="l">
              <a:lnSpc>
                <a:spcPts val="1925"/>
              </a:lnSpc>
            </a:pPr>
            <a:r>
              <a:rPr lang="en-US" sz="1375">
                <a:solidFill>
                  <a:srgbClr val="FFFFFF"/>
                </a:solidFill>
                <a:latin typeface="Montserrat"/>
                <a:ea typeface="Montserrat"/>
                <a:cs typeface="Montserrat"/>
                <a:sym typeface="Montserrat"/>
              </a:rPr>
              <a:t>Text alone can be limiting, especially when nonverbal cues carry significant emotional content. Future expansions include:</a:t>
            </a:r>
          </a:p>
          <a:p>
            <a:pPr algn="l" marL="296937" indent="-148469" lvl="1">
              <a:lnSpc>
                <a:spcPts val="1925"/>
              </a:lnSpc>
              <a:buFont typeface="Arial"/>
              <a:buChar char="•"/>
            </a:pPr>
            <a:r>
              <a:rPr lang="en-US" sz="1375">
                <a:solidFill>
                  <a:srgbClr val="FFFFFF"/>
                </a:solidFill>
                <a:latin typeface="Montserrat"/>
                <a:ea typeface="Montserrat"/>
                <a:cs typeface="Montserrat"/>
                <a:sym typeface="Montserrat"/>
              </a:rPr>
              <a:t>Voice Sentiment Analysis</a:t>
            </a:r>
          </a:p>
          <a:p>
            <a:pPr algn="l" marL="296937" indent="-148469" lvl="1">
              <a:lnSpc>
                <a:spcPts val="1925"/>
              </a:lnSpc>
              <a:buFont typeface="Arial"/>
              <a:buChar char="•"/>
            </a:pPr>
            <a:r>
              <a:rPr lang="en-US" sz="1375">
                <a:solidFill>
                  <a:srgbClr val="FFFFFF"/>
                </a:solidFill>
                <a:latin typeface="Montserrat"/>
                <a:ea typeface="Montserrat"/>
                <a:cs typeface="Montserrat"/>
                <a:sym typeface="Montserrat"/>
              </a:rPr>
              <a:t>Image‑Based Emotion Recognition</a:t>
            </a:r>
          </a:p>
          <a:p>
            <a:pPr algn="l">
              <a:lnSpc>
                <a:spcPts val="1925"/>
              </a:lnSpc>
            </a:pPr>
          </a:p>
        </p:txBody>
      </p:sp>
      <p:sp>
        <p:nvSpPr>
          <p:cNvPr name="TextBox 7" id="7"/>
          <p:cNvSpPr txBox="true"/>
          <p:nvPr/>
        </p:nvSpPr>
        <p:spPr>
          <a:xfrm rot="0">
            <a:off x="6797716" y="7291657"/>
            <a:ext cx="3553386" cy="1418275"/>
          </a:xfrm>
          <a:prstGeom prst="rect">
            <a:avLst/>
          </a:prstGeom>
        </p:spPr>
        <p:txBody>
          <a:bodyPr anchor="t" rtlCol="false" tIns="0" lIns="0" bIns="0" rIns="0">
            <a:spAutoFit/>
          </a:bodyPr>
          <a:lstStyle/>
          <a:p>
            <a:pPr algn="l">
              <a:lnSpc>
                <a:spcPts val="1925"/>
              </a:lnSpc>
            </a:pPr>
            <a:r>
              <a:rPr lang="en-US" sz="1375">
                <a:solidFill>
                  <a:srgbClr val="FFFFFF"/>
                </a:solidFill>
                <a:latin typeface="Montserrat"/>
                <a:ea typeface="Montserrat"/>
                <a:cs typeface="Montserrat"/>
                <a:sym typeface="Montserrat"/>
              </a:rPr>
              <a:t>Beyond offline benchmarks, SeriniBot must prove its value in live settings. We will:</a:t>
            </a:r>
          </a:p>
          <a:p>
            <a:pPr algn="l" marL="296937" indent="-148469" lvl="1">
              <a:lnSpc>
                <a:spcPts val="1925"/>
              </a:lnSpc>
              <a:buFont typeface="Arial"/>
              <a:buChar char="•"/>
            </a:pPr>
            <a:r>
              <a:rPr lang="en-US" sz="1375">
                <a:solidFill>
                  <a:srgbClr val="FFFFFF"/>
                </a:solidFill>
                <a:latin typeface="Montserrat"/>
                <a:ea typeface="Montserrat"/>
                <a:cs typeface="Montserrat"/>
                <a:sym typeface="Montserrat"/>
              </a:rPr>
              <a:t>Pilot Studies with Partner Clinics</a:t>
            </a:r>
          </a:p>
          <a:p>
            <a:pPr algn="l" marL="296937" indent="-148469" lvl="1">
              <a:lnSpc>
                <a:spcPts val="1925"/>
              </a:lnSpc>
              <a:buFont typeface="Arial"/>
              <a:buChar char="•"/>
            </a:pPr>
            <a:r>
              <a:rPr lang="en-US" sz="1375">
                <a:solidFill>
                  <a:srgbClr val="FFFFFF"/>
                </a:solidFill>
                <a:latin typeface="Montserrat"/>
                <a:ea typeface="Montserrat"/>
                <a:cs typeface="Montserrat"/>
                <a:sym typeface="Montserrat"/>
              </a:rPr>
              <a:t>Continuous Learning Loop</a:t>
            </a:r>
          </a:p>
          <a:p>
            <a:pPr algn="l">
              <a:lnSpc>
                <a:spcPts val="1925"/>
              </a:lnSpc>
            </a:pPr>
          </a:p>
        </p:txBody>
      </p:sp>
      <p:sp>
        <p:nvSpPr>
          <p:cNvPr name="TextBox 8" id="8"/>
          <p:cNvSpPr txBox="true"/>
          <p:nvPr/>
        </p:nvSpPr>
        <p:spPr>
          <a:xfrm rot="0">
            <a:off x="2990913" y="7249619"/>
            <a:ext cx="3275358" cy="1893153"/>
          </a:xfrm>
          <a:prstGeom prst="rect">
            <a:avLst/>
          </a:prstGeom>
        </p:spPr>
        <p:txBody>
          <a:bodyPr anchor="t" rtlCol="false" tIns="0" lIns="0" bIns="0" rIns="0">
            <a:spAutoFit/>
          </a:bodyPr>
          <a:lstStyle/>
          <a:p>
            <a:pPr algn="l">
              <a:lnSpc>
                <a:spcPts val="1925"/>
              </a:lnSpc>
            </a:pPr>
            <a:r>
              <a:rPr lang="en-US" sz="1375">
                <a:solidFill>
                  <a:srgbClr val="FFFFFF"/>
                </a:solidFill>
                <a:latin typeface="Montserrat"/>
                <a:ea typeface="Montserrat"/>
                <a:cs typeface="Montserrat"/>
                <a:sym typeface="Montserrat"/>
              </a:rPr>
              <a:t>To bridge the gap between AI support and professional care, SeriniBot will integrate with external systems:</a:t>
            </a:r>
          </a:p>
          <a:p>
            <a:pPr algn="l" marL="296937" indent="-148469" lvl="1">
              <a:lnSpc>
                <a:spcPts val="1925"/>
              </a:lnSpc>
              <a:buFont typeface="Arial"/>
              <a:buChar char="•"/>
            </a:pPr>
            <a:r>
              <a:rPr lang="en-US" sz="1375">
                <a:solidFill>
                  <a:srgbClr val="FFFFFF"/>
                </a:solidFill>
                <a:latin typeface="Montserrat"/>
                <a:ea typeface="Montserrat"/>
                <a:cs typeface="Montserrat"/>
                <a:sym typeface="Montserrat"/>
              </a:rPr>
              <a:t>Electronic Health Records (EHR)</a:t>
            </a:r>
          </a:p>
          <a:p>
            <a:pPr algn="l" marL="296937" indent="-148469" lvl="1">
              <a:lnSpc>
                <a:spcPts val="1925"/>
              </a:lnSpc>
              <a:buFont typeface="Arial"/>
              <a:buChar char="•"/>
            </a:pPr>
            <a:r>
              <a:rPr lang="en-US" sz="1375">
                <a:solidFill>
                  <a:srgbClr val="FFFFFF"/>
                </a:solidFill>
                <a:latin typeface="Montserrat"/>
                <a:ea typeface="Montserrat"/>
                <a:cs typeface="Montserrat"/>
                <a:sym typeface="Montserrat"/>
              </a:rPr>
              <a:t>Telehealth Referral Workflows</a:t>
            </a:r>
          </a:p>
          <a:p>
            <a:pPr algn="l" marL="296937" indent="-148469" lvl="1">
              <a:lnSpc>
                <a:spcPts val="1925"/>
              </a:lnSpc>
              <a:buFont typeface="Arial"/>
              <a:buChar char="•"/>
            </a:pPr>
            <a:r>
              <a:rPr lang="en-US" sz="1375">
                <a:solidFill>
                  <a:srgbClr val="FFFFFF"/>
                </a:solidFill>
                <a:latin typeface="Montserrat"/>
                <a:ea typeface="Montserrat"/>
                <a:cs typeface="Montserrat"/>
                <a:sym typeface="Montserrat"/>
              </a:rPr>
              <a:t>Compliance and Privacy</a:t>
            </a:r>
          </a:p>
          <a:p>
            <a:pPr algn="l">
              <a:lnSpc>
                <a:spcPts val="1925"/>
              </a:lnSpc>
            </a:pPr>
          </a:p>
        </p:txBody>
      </p:sp>
      <p:sp>
        <p:nvSpPr>
          <p:cNvPr name="Freeform 9" id="9"/>
          <p:cNvSpPr/>
          <p:nvPr/>
        </p:nvSpPr>
        <p:spPr>
          <a:xfrm flipH="false" flipV="false" rot="1392916">
            <a:off x="6150824" y="9543846"/>
            <a:ext cx="1032424" cy="1155160"/>
          </a:xfrm>
          <a:custGeom>
            <a:avLst/>
            <a:gdLst/>
            <a:ahLst/>
            <a:cxnLst/>
            <a:rect r="r" b="b" t="t" l="l"/>
            <a:pathLst>
              <a:path h="1155160" w="1032424">
                <a:moveTo>
                  <a:pt x="0" y="0"/>
                </a:moveTo>
                <a:lnTo>
                  <a:pt x="1032424" y="0"/>
                </a:lnTo>
                <a:lnTo>
                  <a:pt x="1032424" y="1155160"/>
                </a:lnTo>
                <a:lnTo>
                  <a:pt x="0" y="1155160"/>
                </a:lnTo>
                <a:lnTo>
                  <a:pt x="0" y="0"/>
                </a:lnTo>
                <a:close/>
              </a:path>
            </a:pathLst>
          </a:custGeom>
          <a:blipFill>
            <a:blip r:embed="rId4"/>
            <a:stretch>
              <a:fillRect l="0" t="0" r="0" b="0"/>
            </a:stretch>
          </a:blipFill>
        </p:spPr>
      </p:sp>
      <p:sp>
        <p:nvSpPr>
          <p:cNvPr name="Freeform 10" id="10"/>
          <p:cNvSpPr/>
          <p:nvPr/>
        </p:nvSpPr>
        <p:spPr>
          <a:xfrm flipH="false" flipV="false" rot="-1600701">
            <a:off x="221424" y="-452087"/>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5"/>
            <a:stretch>
              <a:fillRect l="0" t="0" r="0" b="0"/>
            </a:stretch>
          </a:blipFill>
        </p:spPr>
      </p:sp>
      <p:sp>
        <p:nvSpPr>
          <p:cNvPr name="Freeform 11" id="11"/>
          <p:cNvSpPr/>
          <p:nvPr/>
        </p:nvSpPr>
        <p:spPr>
          <a:xfrm flipH="false" flipV="false" rot="1558470">
            <a:off x="14532736" y="3686556"/>
            <a:ext cx="797660" cy="847448"/>
          </a:xfrm>
          <a:custGeom>
            <a:avLst/>
            <a:gdLst/>
            <a:ahLst/>
            <a:cxnLst/>
            <a:rect r="r" b="b" t="t" l="l"/>
            <a:pathLst>
              <a:path h="847448" w="797660">
                <a:moveTo>
                  <a:pt x="0" y="0"/>
                </a:moveTo>
                <a:lnTo>
                  <a:pt x="797660" y="0"/>
                </a:lnTo>
                <a:lnTo>
                  <a:pt x="797660" y="847447"/>
                </a:lnTo>
                <a:lnTo>
                  <a:pt x="0" y="847447"/>
                </a:lnTo>
                <a:lnTo>
                  <a:pt x="0" y="0"/>
                </a:lnTo>
                <a:close/>
              </a:path>
            </a:pathLst>
          </a:custGeom>
          <a:blipFill>
            <a:blip r:embed="rId6"/>
            <a:stretch>
              <a:fillRect l="0" t="0" r="0" b="0"/>
            </a:stretch>
          </a:blipFill>
        </p:spPr>
      </p:sp>
      <p:sp>
        <p:nvSpPr>
          <p:cNvPr name="Freeform 12" id="12"/>
          <p:cNvSpPr/>
          <p:nvPr/>
        </p:nvSpPr>
        <p:spPr>
          <a:xfrm flipH="false" flipV="false" rot="0">
            <a:off x="825154" y="6176370"/>
            <a:ext cx="878280" cy="827217"/>
          </a:xfrm>
          <a:custGeom>
            <a:avLst/>
            <a:gdLst/>
            <a:ahLst/>
            <a:cxnLst/>
            <a:rect r="r" b="b" t="t" l="l"/>
            <a:pathLst>
              <a:path h="827217" w="878280">
                <a:moveTo>
                  <a:pt x="0" y="0"/>
                </a:moveTo>
                <a:lnTo>
                  <a:pt x="878280" y="0"/>
                </a:lnTo>
                <a:lnTo>
                  <a:pt x="878280" y="827217"/>
                </a:lnTo>
                <a:lnTo>
                  <a:pt x="0" y="827217"/>
                </a:lnTo>
                <a:lnTo>
                  <a:pt x="0" y="0"/>
                </a:lnTo>
                <a:close/>
              </a:path>
            </a:pathLst>
          </a:custGeom>
          <a:blipFill>
            <a:blip r:embed="rId7"/>
            <a:stretch>
              <a:fillRect l="0" t="0" r="0" b="0"/>
            </a:stretch>
          </a:blipFill>
        </p:spPr>
      </p:sp>
      <p:sp>
        <p:nvSpPr>
          <p:cNvPr name="Freeform 13" id="13"/>
          <p:cNvSpPr/>
          <p:nvPr/>
        </p:nvSpPr>
        <p:spPr>
          <a:xfrm flipH="false" flipV="false" rot="0">
            <a:off x="17065395" y="-443780"/>
            <a:ext cx="1061438" cy="1261123"/>
          </a:xfrm>
          <a:custGeom>
            <a:avLst/>
            <a:gdLst/>
            <a:ahLst/>
            <a:cxnLst/>
            <a:rect r="r" b="b" t="t" l="l"/>
            <a:pathLst>
              <a:path h="1261123" w="1061438">
                <a:moveTo>
                  <a:pt x="0" y="0"/>
                </a:moveTo>
                <a:lnTo>
                  <a:pt x="1061438" y="0"/>
                </a:lnTo>
                <a:lnTo>
                  <a:pt x="1061438" y="1261123"/>
                </a:lnTo>
                <a:lnTo>
                  <a:pt x="0" y="1261123"/>
                </a:lnTo>
                <a:lnTo>
                  <a:pt x="0" y="0"/>
                </a:lnTo>
                <a:close/>
              </a:path>
            </a:pathLst>
          </a:custGeom>
          <a:blipFill>
            <a:blip r:embed="rId8"/>
            <a:stretch>
              <a:fillRect l="0" t="0" r="0" b="0"/>
            </a:stretch>
          </a:blipFill>
        </p:spPr>
      </p:sp>
      <p:sp>
        <p:nvSpPr>
          <p:cNvPr name="TextBox 14" id="14"/>
          <p:cNvSpPr txBox="true"/>
          <p:nvPr/>
        </p:nvSpPr>
        <p:spPr>
          <a:xfrm rot="0">
            <a:off x="2990913" y="3364178"/>
            <a:ext cx="3558964" cy="944880"/>
          </a:xfrm>
          <a:prstGeom prst="rect">
            <a:avLst/>
          </a:prstGeom>
        </p:spPr>
        <p:txBody>
          <a:bodyPr anchor="t" rtlCol="false" tIns="0" lIns="0" bIns="0" rIns="0">
            <a:spAutoFit/>
          </a:bodyPr>
          <a:lstStyle/>
          <a:p>
            <a:pPr algn="l">
              <a:lnSpc>
                <a:spcPts val="2520"/>
              </a:lnSpc>
              <a:spcBef>
                <a:spcPct val="0"/>
              </a:spcBef>
            </a:pPr>
            <a:r>
              <a:rPr lang="en-US" sz="1800">
                <a:solidFill>
                  <a:srgbClr val="FFFFFF"/>
                </a:solidFill>
                <a:latin typeface="Mokoto"/>
                <a:ea typeface="Mokoto"/>
                <a:cs typeface="Mokoto"/>
                <a:sym typeface="Mokoto"/>
              </a:rPr>
              <a:t>Expanded and Diverse Data Collection</a:t>
            </a:r>
          </a:p>
        </p:txBody>
      </p:sp>
      <p:sp>
        <p:nvSpPr>
          <p:cNvPr name="TextBox 15" id="15"/>
          <p:cNvSpPr txBox="true"/>
          <p:nvPr/>
        </p:nvSpPr>
        <p:spPr>
          <a:xfrm rot="0">
            <a:off x="6797716" y="3306963"/>
            <a:ext cx="3558964" cy="944880"/>
          </a:xfrm>
          <a:prstGeom prst="rect">
            <a:avLst/>
          </a:prstGeom>
        </p:spPr>
        <p:txBody>
          <a:bodyPr anchor="t" rtlCol="false" tIns="0" lIns="0" bIns="0" rIns="0">
            <a:spAutoFit/>
          </a:bodyPr>
          <a:lstStyle/>
          <a:p>
            <a:pPr algn="l">
              <a:lnSpc>
                <a:spcPts val="2520"/>
              </a:lnSpc>
              <a:spcBef>
                <a:spcPct val="0"/>
              </a:spcBef>
            </a:pPr>
            <a:r>
              <a:rPr lang="en-US" sz="1800">
                <a:solidFill>
                  <a:srgbClr val="FFFFFF"/>
                </a:solidFill>
                <a:latin typeface="Mokoto"/>
                <a:ea typeface="Mokoto"/>
                <a:cs typeface="Mokoto"/>
                <a:sym typeface="Mokoto"/>
              </a:rPr>
              <a:t>Multimodal and Contextual Understanding</a:t>
            </a:r>
          </a:p>
        </p:txBody>
      </p:sp>
      <p:sp>
        <p:nvSpPr>
          <p:cNvPr name="TextBox 16" id="16"/>
          <p:cNvSpPr txBox="true"/>
          <p:nvPr/>
        </p:nvSpPr>
        <p:spPr>
          <a:xfrm rot="0">
            <a:off x="6797716" y="6128745"/>
            <a:ext cx="3558964" cy="944880"/>
          </a:xfrm>
          <a:prstGeom prst="rect">
            <a:avLst/>
          </a:prstGeom>
        </p:spPr>
        <p:txBody>
          <a:bodyPr anchor="t" rtlCol="false" tIns="0" lIns="0" bIns="0" rIns="0">
            <a:spAutoFit/>
          </a:bodyPr>
          <a:lstStyle/>
          <a:p>
            <a:pPr algn="l">
              <a:lnSpc>
                <a:spcPts val="2520"/>
              </a:lnSpc>
              <a:spcBef>
                <a:spcPct val="0"/>
              </a:spcBef>
            </a:pPr>
            <a:r>
              <a:rPr lang="en-US" sz="1800">
                <a:solidFill>
                  <a:srgbClr val="FFFFFF"/>
                </a:solidFill>
                <a:latin typeface="Mokoto"/>
                <a:ea typeface="Mokoto"/>
                <a:cs typeface="Mokoto"/>
                <a:sym typeface="Mokoto"/>
              </a:rPr>
              <a:t>Real‑World Validation and User Feedback</a:t>
            </a:r>
          </a:p>
        </p:txBody>
      </p:sp>
      <p:sp>
        <p:nvSpPr>
          <p:cNvPr name="TextBox 17" id="17"/>
          <p:cNvSpPr txBox="true"/>
          <p:nvPr/>
        </p:nvSpPr>
        <p:spPr>
          <a:xfrm rot="0">
            <a:off x="2990913" y="5929545"/>
            <a:ext cx="3558964" cy="1259205"/>
          </a:xfrm>
          <a:prstGeom prst="rect">
            <a:avLst/>
          </a:prstGeom>
        </p:spPr>
        <p:txBody>
          <a:bodyPr anchor="t" rtlCol="false" tIns="0" lIns="0" bIns="0" rIns="0">
            <a:spAutoFit/>
          </a:bodyPr>
          <a:lstStyle/>
          <a:p>
            <a:pPr algn="l">
              <a:lnSpc>
                <a:spcPts val="2520"/>
              </a:lnSpc>
              <a:spcBef>
                <a:spcPct val="0"/>
              </a:spcBef>
            </a:pPr>
            <a:r>
              <a:rPr lang="en-US" sz="1800">
                <a:solidFill>
                  <a:srgbClr val="FFFFFF"/>
                </a:solidFill>
                <a:latin typeface="Mokoto"/>
                <a:ea typeface="Mokoto"/>
                <a:cs typeface="Mokoto"/>
                <a:sym typeface="Mokoto"/>
              </a:rPr>
              <a:t>Ecosystem Integration and Professional Alignment</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Freeform 2" id="2"/>
          <p:cNvSpPr/>
          <p:nvPr/>
        </p:nvSpPr>
        <p:spPr>
          <a:xfrm flipH="false" flipV="false" rot="0">
            <a:off x="0" y="268522"/>
            <a:ext cx="18288000" cy="10018478"/>
          </a:xfrm>
          <a:custGeom>
            <a:avLst/>
            <a:gdLst/>
            <a:ahLst/>
            <a:cxnLst/>
            <a:rect r="r" b="b" t="t" l="l"/>
            <a:pathLst>
              <a:path h="10018478" w="18288000">
                <a:moveTo>
                  <a:pt x="0" y="0"/>
                </a:moveTo>
                <a:lnTo>
                  <a:pt x="18288000" y="0"/>
                </a:lnTo>
                <a:lnTo>
                  <a:pt x="18288000" y="10018478"/>
                </a:lnTo>
                <a:lnTo>
                  <a:pt x="0" y="10018478"/>
                </a:lnTo>
                <a:lnTo>
                  <a:pt x="0" y="0"/>
                </a:lnTo>
                <a:close/>
              </a:path>
            </a:pathLst>
          </a:custGeom>
          <a:blipFill>
            <a:blip r:embed="rId2">
              <a:alphaModFix amt="2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5400000">
            <a:off x="14416431" y="6906219"/>
            <a:ext cx="4467792" cy="4249987"/>
          </a:xfrm>
          <a:custGeom>
            <a:avLst/>
            <a:gdLst/>
            <a:ahLst/>
            <a:cxnLst/>
            <a:rect r="r" b="b" t="t" l="l"/>
            <a:pathLst>
              <a:path h="4249987" w="4467792">
                <a:moveTo>
                  <a:pt x="0" y="0"/>
                </a:moveTo>
                <a:lnTo>
                  <a:pt x="4467792" y="0"/>
                </a:lnTo>
                <a:lnTo>
                  <a:pt x="4467792" y="4249987"/>
                </a:lnTo>
                <a:lnTo>
                  <a:pt x="0" y="4249987"/>
                </a:lnTo>
                <a:lnTo>
                  <a:pt x="0" y="0"/>
                </a:lnTo>
                <a:close/>
              </a:path>
            </a:pathLst>
          </a:custGeom>
          <a:blipFill>
            <a:blip r:embed="rId4"/>
            <a:stretch>
              <a:fillRect l="0" t="0" r="0" b="0"/>
            </a:stretch>
          </a:blipFill>
        </p:spPr>
      </p:sp>
      <p:sp>
        <p:nvSpPr>
          <p:cNvPr name="Freeform 4" id="4"/>
          <p:cNvSpPr/>
          <p:nvPr/>
        </p:nvSpPr>
        <p:spPr>
          <a:xfrm flipH="false" flipV="false" rot="-6134898">
            <a:off x="14209243" y="-2045303"/>
            <a:ext cx="4535136" cy="5060124"/>
          </a:xfrm>
          <a:custGeom>
            <a:avLst/>
            <a:gdLst/>
            <a:ahLst/>
            <a:cxnLst/>
            <a:rect r="r" b="b" t="t" l="l"/>
            <a:pathLst>
              <a:path h="5060124" w="4535136">
                <a:moveTo>
                  <a:pt x="0" y="0"/>
                </a:moveTo>
                <a:lnTo>
                  <a:pt x="4535136" y="0"/>
                </a:lnTo>
                <a:lnTo>
                  <a:pt x="4535136" y="5060124"/>
                </a:lnTo>
                <a:lnTo>
                  <a:pt x="0" y="5060124"/>
                </a:lnTo>
                <a:lnTo>
                  <a:pt x="0" y="0"/>
                </a:lnTo>
                <a:close/>
              </a:path>
            </a:pathLst>
          </a:custGeom>
          <a:blipFill>
            <a:blip r:embed="rId5"/>
            <a:stretch>
              <a:fillRect l="0" t="0" r="0" b="0"/>
            </a:stretch>
          </a:blipFill>
        </p:spPr>
      </p:sp>
      <p:sp>
        <p:nvSpPr>
          <p:cNvPr name="Freeform 5" id="5"/>
          <p:cNvSpPr/>
          <p:nvPr/>
        </p:nvSpPr>
        <p:spPr>
          <a:xfrm flipH="false" flipV="false" rot="1079263">
            <a:off x="116092" y="-857316"/>
            <a:ext cx="4033686" cy="4179986"/>
          </a:xfrm>
          <a:custGeom>
            <a:avLst/>
            <a:gdLst/>
            <a:ahLst/>
            <a:cxnLst/>
            <a:rect r="r" b="b" t="t" l="l"/>
            <a:pathLst>
              <a:path h="4179986" w="4033686">
                <a:moveTo>
                  <a:pt x="0" y="0"/>
                </a:moveTo>
                <a:lnTo>
                  <a:pt x="4033686" y="0"/>
                </a:lnTo>
                <a:lnTo>
                  <a:pt x="4033686" y="4179985"/>
                </a:lnTo>
                <a:lnTo>
                  <a:pt x="0" y="4179985"/>
                </a:lnTo>
                <a:lnTo>
                  <a:pt x="0" y="0"/>
                </a:lnTo>
                <a:close/>
              </a:path>
            </a:pathLst>
          </a:custGeom>
          <a:blipFill>
            <a:blip r:embed="rId6"/>
            <a:stretch>
              <a:fillRect l="0" t="0" r="0" b="0"/>
            </a:stretch>
          </a:blipFill>
        </p:spPr>
      </p:sp>
      <p:sp>
        <p:nvSpPr>
          <p:cNvPr name="Freeform 6" id="6"/>
          <p:cNvSpPr/>
          <p:nvPr/>
        </p:nvSpPr>
        <p:spPr>
          <a:xfrm flipH="false" flipV="false" rot="1392916">
            <a:off x="2341453" y="6818199"/>
            <a:ext cx="1158181" cy="1295867"/>
          </a:xfrm>
          <a:custGeom>
            <a:avLst/>
            <a:gdLst/>
            <a:ahLst/>
            <a:cxnLst/>
            <a:rect r="r" b="b" t="t" l="l"/>
            <a:pathLst>
              <a:path h="1295867" w="1158181">
                <a:moveTo>
                  <a:pt x="0" y="0"/>
                </a:moveTo>
                <a:lnTo>
                  <a:pt x="1158181" y="0"/>
                </a:lnTo>
                <a:lnTo>
                  <a:pt x="1158181" y="1295866"/>
                </a:lnTo>
                <a:lnTo>
                  <a:pt x="0" y="1295866"/>
                </a:lnTo>
                <a:lnTo>
                  <a:pt x="0" y="0"/>
                </a:lnTo>
                <a:close/>
              </a:path>
            </a:pathLst>
          </a:custGeom>
          <a:blipFill>
            <a:blip r:embed="rId7"/>
            <a:stretch>
              <a:fillRect l="0" t="0" r="0" b="0"/>
            </a:stretch>
          </a:blipFill>
        </p:spPr>
      </p:sp>
      <p:sp>
        <p:nvSpPr>
          <p:cNvPr name="Freeform 7" id="7"/>
          <p:cNvSpPr/>
          <p:nvPr/>
        </p:nvSpPr>
        <p:spPr>
          <a:xfrm flipH="false" flipV="false" rot="-1600701">
            <a:off x="14525334" y="2202848"/>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8"/>
            <a:stretch>
              <a:fillRect l="0" t="0" r="0" b="0"/>
            </a:stretch>
          </a:blipFill>
        </p:spPr>
      </p:sp>
      <p:sp>
        <p:nvSpPr>
          <p:cNvPr name="Freeform 8" id="8"/>
          <p:cNvSpPr/>
          <p:nvPr/>
        </p:nvSpPr>
        <p:spPr>
          <a:xfrm flipH="false" flipV="false" rot="1558470">
            <a:off x="13960683" y="7230703"/>
            <a:ext cx="1129301" cy="1199788"/>
          </a:xfrm>
          <a:custGeom>
            <a:avLst/>
            <a:gdLst/>
            <a:ahLst/>
            <a:cxnLst/>
            <a:rect r="r" b="b" t="t" l="l"/>
            <a:pathLst>
              <a:path h="1199788" w="1129301">
                <a:moveTo>
                  <a:pt x="0" y="0"/>
                </a:moveTo>
                <a:lnTo>
                  <a:pt x="1129301" y="0"/>
                </a:lnTo>
                <a:lnTo>
                  <a:pt x="1129301" y="1199788"/>
                </a:lnTo>
                <a:lnTo>
                  <a:pt x="0" y="1199788"/>
                </a:lnTo>
                <a:lnTo>
                  <a:pt x="0" y="0"/>
                </a:lnTo>
                <a:close/>
              </a:path>
            </a:pathLst>
          </a:custGeom>
          <a:blipFill>
            <a:blip r:embed="rId9"/>
            <a:stretch>
              <a:fillRect l="0" t="0" r="0" b="0"/>
            </a:stretch>
          </a:blipFill>
        </p:spPr>
      </p:sp>
      <p:sp>
        <p:nvSpPr>
          <p:cNvPr name="Freeform 9" id="9"/>
          <p:cNvSpPr/>
          <p:nvPr/>
        </p:nvSpPr>
        <p:spPr>
          <a:xfrm flipH="false" flipV="false" rot="0">
            <a:off x="3502069" y="2096917"/>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10"/>
            <a:stretch>
              <a:fillRect l="0" t="0" r="0" b="0"/>
            </a:stretch>
          </a:blipFill>
        </p:spPr>
      </p:sp>
      <p:sp>
        <p:nvSpPr>
          <p:cNvPr name="Freeform 10" id="10"/>
          <p:cNvSpPr/>
          <p:nvPr/>
        </p:nvSpPr>
        <p:spPr>
          <a:xfrm flipH="false" flipV="false" rot="5400000">
            <a:off x="-1570908" y="7239148"/>
            <a:ext cx="4846752" cy="3653240"/>
          </a:xfrm>
          <a:custGeom>
            <a:avLst/>
            <a:gdLst/>
            <a:ahLst/>
            <a:cxnLst/>
            <a:rect r="r" b="b" t="t" l="l"/>
            <a:pathLst>
              <a:path h="3653240" w="4846752">
                <a:moveTo>
                  <a:pt x="0" y="0"/>
                </a:moveTo>
                <a:lnTo>
                  <a:pt x="4846753" y="0"/>
                </a:lnTo>
                <a:lnTo>
                  <a:pt x="4846753" y="3653240"/>
                </a:lnTo>
                <a:lnTo>
                  <a:pt x="0" y="3653240"/>
                </a:lnTo>
                <a:lnTo>
                  <a:pt x="0" y="0"/>
                </a:lnTo>
                <a:close/>
              </a:path>
            </a:pathLst>
          </a:custGeom>
          <a:blipFill>
            <a:blip r:embed="rId11"/>
            <a:stretch>
              <a:fillRect l="0" t="0" r="0" b="0"/>
            </a:stretch>
          </a:blipFill>
        </p:spPr>
      </p:sp>
      <p:sp>
        <p:nvSpPr>
          <p:cNvPr name="TextBox 11" id="11"/>
          <p:cNvSpPr txBox="true"/>
          <p:nvPr/>
        </p:nvSpPr>
        <p:spPr>
          <a:xfrm rot="0">
            <a:off x="1097739" y="5446435"/>
            <a:ext cx="16092522" cy="1889761"/>
          </a:xfrm>
          <a:prstGeom prst="rect">
            <a:avLst/>
          </a:prstGeom>
        </p:spPr>
        <p:txBody>
          <a:bodyPr anchor="t" rtlCol="false" tIns="0" lIns="0" bIns="0" rIns="0">
            <a:spAutoFit/>
          </a:bodyPr>
          <a:lstStyle/>
          <a:p>
            <a:pPr algn="ctr">
              <a:lnSpc>
                <a:spcPts val="5039"/>
              </a:lnSpc>
            </a:pPr>
            <a:r>
              <a:rPr lang="en-US" sz="3599" spc="971">
                <a:solidFill>
                  <a:srgbClr val="FFFFFF"/>
                </a:solidFill>
                <a:latin typeface="Montserrat"/>
                <a:ea typeface="Montserrat"/>
                <a:cs typeface="Montserrat"/>
                <a:sym typeface="Montserrat"/>
              </a:rPr>
              <a:t>BY ABHIK GHOSH</a:t>
            </a:r>
          </a:p>
          <a:p>
            <a:pPr algn="ctr">
              <a:lnSpc>
                <a:spcPts val="5039"/>
              </a:lnSpc>
            </a:pPr>
            <a:r>
              <a:rPr lang="en-US" sz="3599" spc="971">
                <a:solidFill>
                  <a:srgbClr val="FFFFFF"/>
                </a:solidFill>
                <a:latin typeface="Montserrat"/>
                <a:ea typeface="Montserrat"/>
                <a:cs typeface="Montserrat"/>
                <a:sym typeface="Montserrat"/>
              </a:rPr>
              <a:t>E23CSEU0504</a:t>
            </a:r>
          </a:p>
          <a:p>
            <a:pPr algn="ctr">
              <a:lnSpc>
                <a:spcPts val="5039"/>
              </a:lnSpc>
            </a:pPr>
            <a:r>
              <a:rPr lang="en-US" sz="3599" spc="971">
                <a:solidFill>
                  <a:srgbClr val="FFFFFF"/>
                </a:solidFill>
                <a:latin typeface="Montserrat"/>
                <a:ea typeface="Montserrat"/>
                <a:cs typeface="Montserrat"/>
                <a:sym typeface="Montserrat"/>
              </a:rPr>
              <a:t>B17</a:t>
            </a:r>
          </a:p>
        </p:txBody>
      </p:sp>
      <p:sp>
        <p:nvSpPr>
          <p:cNvPr name="TextBox 12" id="12"/>
          <p:cNvSpPr txBox="true"/>
          <p:nvPr/>
        </p:nvSpPr>
        <p:spPr>
          <a:xfrm rot="0">
            <a:off x="2679088" y="4151465"/>
            <a:ext cx="12929823" cy="855714"/>
          </a:xfrm>
          <a:prstGeom prst="rect">
            <a:avLst/>
          </a:prstGeom>
        </p:spPr>
        <p:txBody>
          <a:bodyPr anchor="t" rtlCol="false" tIns="0" lIns="0" bIns="0" rIns="0">
            <a:spAutoFit/>
          </a:bodyPr>
          <a:lstStyle/>
          <a:p>
            <a:pPr algn="ctr">
              <a:lnSpc>
                <a:spcPts val="6734"/>
              </a:lnSpc>
            </a:pPr>
            <a:r>
              <a:rPr lang="en-US" sz="5396">
                <a:solidFill>
                  <a:srgbClr val="FFFFFF"/>
                </a:solidFill>
                <a:latin typeface="Mokoto"/>
                <a:ea typeface="Mokoto"/>
                <a:cs typeface="Mokoto"/>
                <a:sym typeface="Mokoto"/>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Freeform 2" id="2"/>
          <p:cNvSpPr/>
          <p:nvPr/>
        </p:nvSpPr>
        <p:spPr>
          <a:xfrm flipH="false" flipV="false" rot="0">
            <a:off x="-1056039" y="-1077267"/>
            <a:ext cx="4641250" cy="4211934"/>
          </a:xfrm>
          <a:custGeom>
            <a:avLst/>
            <a:gdLst/>
            <a:ahLst/>
            <a:cxnLst/>
            <a:rect r="r" b="b" t="t" l="l"/>
            <a:pathLst>
              <a:path h="4211934" w="4641250">
                <a:moveTo>
                  <a:pt x="0" y="0"/>
                </a:moveTo>
                <a:lnTo>
                  <a:pt x="4641250" y="0"/>
                </a:lnTo>
                <a:lnTo>
                  <a:pt x="4641250" y="4211934"/>
                </a:lnTo>
                <a:lnTo>
                  <a:pt x="0" y="4211934"/>
                </a:lnTo>
                <a:lnTo>
                  <a:pt x="0" y="0"/>
                </a:lnTo>
                <a:close/>
              </a:path>
            </a:pathLst>
          </a:custGeom>
          <a:blipFill>
            <a:blip r:embed="rId2"/>
            <a:stretch>
              <a:fillRect l="0" t="0" r="0" b="0"/>
            </a:stretch>
          </a:blipFill>
        </p:spPr>
      </p:sp>
      <p:sp>
        <p:nvSpPr>
          <p:cNvPr name="Freeform 3" id="3"/>
          <p:cNvSpPr/>
          <p:nvPr/>
        </p:nvSpPr>
        <p:spPr>
          <a:xfrm flipH="false" flipV="false" rot="0">
            <a:off x="13422249" y="4759829"/>
            <a:ext cx="7674102" cy="8229600"/>
          </a:xfrm>
          <a:custGeom>
            <a:avLst/>
            <a:gdLst/>
            <a:ahLst/>
            <a:cxnLst/>
            <a:rect r="r" b="b" t="t" l="l"/>
            <a:pathLst>
              <a:path h="8229600" w="7674102">
                <a:moveTo>
                  <a:pt x="0" y="0"/>
                </a:moveTo>
                <a:lnTo>
                  <a:pt x="7674102" y="0"/>
                </a:lnTo>
                <a:lnTo>
                  <a:pt x="7674102"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5314299">
            <a:off x="-2062633" y="6359657"/>
            <a:ext cx="6654437" cy="6446486"/>
          </a:xfrm>
          <a:custGeom>
            <a:avLst/>
            <a:gdLst/>
            <a:ahLst/>
            <a:cxnLst/>
            <a:rect r="r" b="b" t="t" l="l"/>
            <a:pathLst>
              <a:path h="6446486" w="6654437">
                <a:moveTo>
                  <a:pt x="0" y="0"/>
                </a:moveTo>
                <a:lnTo>
                  <a:pt x="6654437" y="0"/>
                </a:lnTo>
                <a:lnTo>
                  <a:pt x="6654437" y="6446485"/>
                </a:lnTo>
                <a:lnTo>
                  <a:pt x="0" y="6446485"/>
                </a:lnTo>
                <a:lnTo>
                  <a:pt x="0" y="0"/>
                </a:lnTo>
                <a:close/>
              </a:path>
            </a:pathLst>
          </a:custGeom>
          <a:blipFill>
            <a:blip r:embed="rId4"/>
            <a:stretch>
              <a:fillRect l="0" t="0" r="0" b="0"/>
            </a:stretch>
          </a:blipFill>
        </p:spPr>
      </p:sp>
      <p:sp>
        <p:nvSpPr>
          <p:cNvPr name="Freeform 5" id="5"/>
          <p:cNvSpPr/>
          <p:nvPr/>
        </p:nvSpPr>
        <p:spPr>
          <a:xfrm flipH="false" flipV="false" rot="122150">
            <a:off x="11134991" y="-4166473"/>
            <a:ext cx="7153009" cy="6178411"/>
          </a:xfrm>
          <a:custGeom>
            <a:avLst/>
            <a:gdLst/>
            <a:ahLst/>
            <a:cxnLst/>
            <a:rect r="r" b="b" t="t" l="l"/>
            <a:pathLst>
              <a:path h="6178411" w="7153009">
                <a:moveTo>
                  <a:pt x="0" y="0"/>
                </a:moveTo>
                <a:lnTo>
                  <a:pt x="7153009" y="0"/>
                </a:lnTo>
                <a:lnTo>
                  <a:pt x="7153009" y="6178411"/>
                </a:lnTo>
                <a:lnTo>
                  <a:pt x="0" y="6178411"/>
                </a:lnTo>
                <a:lnTo>
                  <a:pt x="0" y="0"/>
                </a:lnTo>
                <a:close/>
              </a:path>
            </a:pathLst>
          </a:custGeom>
          <a:blipFill>
            <a:blip r:embed="rId5"/>
            <a:stretch>
              <a:fillRect l="0" t="0" r="0" b="0"/>
            </a:stretch>
          </a:blipFill>
        </p:spPr>
      </p:sp>
      <p:sp>
        <p:nvSpPr>
          <p:cNvPr name="TextBox 6" id="6"/>
          <p:cNvSpPr txBox="true"/>
          <p:nvPr/>
        </p:nvSpPr>
        <p:spPr>
          <a:xfrm rot="0">
            <a:off x="2887757" y="3494778"/>
            <a:ext cx="12512487" cy="660197"/>
          </a:xfrm>
          <a:prstGeom prst="rect">
            <a:avLst/>
          </a:prstGeom>
        </p:spPr>
        <p:txBody>
          <a:bodyPr anchor="t" rtlCol="false" tIns="0" lIns="0" bIns="0" rIns="0">
            <a:spAutoFit/>
          </a:bodyPr>
          <a:lstStyle/>
          <a:p>
            <a:pPr algn="l">
              <a:lnSpc>
                <a:spcPts val="5241"/>
              </a:lnSpc>
            </a:pPr>
            <a:r>
              <a:rPr lang="en-US" sz="4200">
                <a:solidFill>
                  <a:srgbClr val="FFFFFF"/>
                </a:solidFill>
                <a:latin typeface="Mokoto"/>
                <a:ea typeface="Mokoto"/>
                <a:cs typeface="Mokoto"/>
                <a:sym typeface="Mokoto"/>
              </a:rPr>
              <a:t>PROBLEM &amp; MOTIVATION</a:t>
            </a:r>
          </a:p>
        </p:txBody>
      </p:sp>
      <p:sp>
        <p:nvSpPr>
          <p:cNvPr name="TextBox 7" id="7"/>
          <p:cNvSpPr txBox="true"/>
          <p:nvPr/>
        </p:nvSpPr>
        <p:spPr>
          <a:xfrm rot="0">
            <a:off x="2887757" y="4637871"/>
            <a:ext cx="9089668" cy="2585085"/>
          </a:xfrm>
          <a:prstGeom prst="rect">
            <a:avLst/>
          </a:prstGeom>
        </p:spPr>
        <p:txBody>
          <a:bodyPr anchor="t" rtlCol="false" tIns="0" lIns="0" bIns="0" rIns="0">
            <a:spAutoFit/>
          </a:bodyPr>
          <a:lstStyle/>
          <a:p>
            <a:pPr algn="l">
              <a:lnSpc>
                <a:spcPts val="2940"/>
              </a:lnSpc>
            </a:pPr>
            <a:r>
              <a:rPr lang="en-US" sz="2100">
                <a:solidFill>
                  <a:srgbClr val="FFFFFF"/>
                </a:solidFill>
                <a:latin typeface="Montserrat"/>
                <a:ea typeface="Montserrat"/>
                <a:cs typeface="Montserrat"/>
                <a:sym typeface="Montserrat"/>
              </a:rPr>
              <a:t>Depression remains one of the world’s most pervasive mental health disorders, impacting hundreds of millions of people. Many individuals face significant barriers—such as social stigma, high costs of therapy, and geographic isolation—that prevent them from seeking professional help. SeriniBot was born out of the need for a scalable, accessible solution that can offer immediate, judgment‑free support through a friendly conversational interface.</a:t>
            </a:r>
          </a:p>
        </p:txBody>
      </p:sp>
      <p:sp>
        <p:nvSpPr>
          <p:cNvPr name="Freeform 8" id="8"/>
          <p:cNvSpPr/>
          <p:nvPr/>
        </p:nvSpPr>
        <p:spPr>
          <a:xfrm flipH="false" flipV="false" rot="1392916">
            <a:off x="3771088" y="8221451"/>
            <a:ext cx="1032424" cy="1155160"/>
          </a:xfrm>
          <a:custGeom>
            <a:avLst/>
            <a:gdLst/>
            <a:ahLst/>
            <a:cxnLst/>
            <a:rect r="r" b="b" t="t" l="l"/>
            <a:pathLst>
              <a:path h="1155160" w="1032424">
                <a:moveTo>
                  <a:pt x="0" y="0"/>
                </a:moveTo>
                <a:lnTo>
                  <a:pt x="1032424" y="0"/>
                </a:lnTo>
                <a:lnTo>
                  <a:pt x="1032424" y="1155159"/>
                </a:lnTo>
                <a:lnTo>
                  <a:pt x="0" y="1155159"/>
                </a:lnTo>
                <a:lnTo>
                  <a:pt x="0" y="0"/>
                </a:lnTo>
                <a:close/>
              </a:path>
            </a:pathLst>
          </a:custGeom>
          <a:blipFill>
            <a:blip r:embed="rId6"/>
            <a:stretch>
              <a:fillRect l="0" t="0" r="0" b="0"/>
            </a:stretch>
          </a:blipFill>
        </p:spPr>
      </p:sp>
      <p:sp>
        <p:nvSpPr>
          <p:cNvPr name="Freeform 9" id="9"/>
          <p:cNvSpPr/>
          <p:nvPr/>
        </p:nvSpPr>
        <p:spPr>
          <a:xfrm flipH="false" flipV="false" rot="-1600701">
            <a:off x="16471885" y="2037906"/>
            <a:ext cx="1207461" cy="1277736"/>
          </a:xfrm>
          <a:custGeom>
            <a:avLst/>
            <a:gdLst/>
            <a:ahLst/>
            <a:cxnLst/>
            <a:rect r="r" b="b" t="t" l="l"/>
            <a:pathLst>
              <a:path h="1277736" w="1207461">
                <a:moveTo>
                  <a:pt x="0" y="0"/>
                </a:moveTo>
                <a:lnTo>
                  <a:pt x="1207460" y="0"/>
                </a:lnTo>
                <a:lnTo>
                  <a:pt x="1207460" y="1277737"/>
                </a:lnTo>
                <a:lnTo>
                  <a:pt x="0" y="1277737"/>
                </a:lnTo>
                <a:lnTo>
                  <a:pt x="0" y="0"/>
                </a:lnTo>
                <a:close/>
              </a:path>
            </a:pathLst>
          </a:custGeom>
          <a:blipFill>
            <a:blip r:embed="rId7"/>
            <a:stretch>
              <a:fillRect l="0" t="0" r="0" b="0"/>
            </a:stretch>
          </a:blipFill>
        </p:spPr>
      </p:sp>
      <p:sp>
        <p:nvSpPr>
          <p:cNvPr name="Freeform 10" id="10"/>
          <p:cNvSpPr/>
          <p:nvPr/>
        </p:nvSpPr>
        <p:spPr>
          <a:xfrm flipH="false" flipV="false" rot="1558470">
            <a:off x="12277033" y="8603576"/>
            <a:ext cx="797660" cy="847448"/>
          </a:xfrm>
          <a:custGeom>
            <a:avLst/>
            <a:gdLst/>
            <a:ahLst/>
            <a:cxnLst/>
            <a:rect r="r" b="b" t="t" l="l"/>
            <a:pathLst>
              <a:path h="847448" w="797660">
                <a:moveTo>
                  <a:pt x="0" y="0"/>
                </a:moveTo>
                <a:lnTo>
                  <a:pt x="797660" y="0"/>
                </a:lnTo>
                <a:lnTo>
                  <a:pt x="797660" y="847448"/>
                </a:lnTo>
                <a:lnTo>
                  <a:pt x="0" y="847448"/>
                </a:lnTo>
                <a:lnTo>
                  <a:pt x="0" y="0"/>
                </a:lnTo>
                <a:close/>
              </a:path>
            </a:pathLst>
          </a:custGeom>
          <a:blipFill>
            <a:blip r:embed="rId8"/>
            <a:stretch>
              <a:fillRect l="0" t="0" r="0" b="0"/>
            </a:stretch>
          </a:blipFill>
        </p:spPr>
      </p:sp>
      <p:sp>
        <p:nvSpPr>
          <p:cNvPr name="Freeform 11" id="11"/>
          <p:cNvSpPr/>
          <p:nvPr/>
        </p:nvSpPr>
        <p:spPr>
          <a:xfrm flipH="false" flipV="false" rot="0">
            <a:off x="1264586" y="2119992"/>
            <a:ext cx="922118" cy="945762"/>
          </a:xfrm>
          <a:custGeom>
            <a:avLst/>
            <a:gdLst/>
            <a:ahLst/>
            <a:cxnLst/>
            <a:rect r="r" b="b" t="t" l="l"/>
            <a:pathLst>
              <a:path h="945762" w="922118">
                <a:moveTo>
                  <a:pt x="0" y="0"/>
                </a:moveTo>
                <a:lnTo>
                  <a:pt x="922118" y="0"/>
                </a:lnTo>
                <a:lnTo>
                  <a:pt x="922118" y="945762"/>
                </a:lnTo>
                <a:lnTo>
                  <a:pt x="0" y="945762"/>
                </a:lnTo>
                <a:lnTo>
                  <a:pt x="0" y="0"/>
                </a:lnTo>
                <a:close/>
              </a:path>
            </a:pathLst>
          </a:custGeom>
          <a:blipFill>
            <a:blip r:embed="rId9"/>
            <a:stretch>
              <a:fillRect l="0" t="0" r="0" b="0"/>
            </a:stretch>
          </a:blipFill>
        </p:spPr>
      </p:sp>
      <p:sp>
        <p:nvSpPr>
          <p:cNvPr name="Freeform 12" id="12"/>
          <p:cNvSpPr/>
          <p:nvPr/>
        </p:nvSpPr>
        <p:spPr>
          <a:xfrm flipH="false" flipV="false" rot="-1494861">
            <a:off x="3786372" y="719900"/>
            <a:ext cx="835498" cy="1602074"/>
          </a:xfrm>
          <a:custGeom>
            <a:avLst/>
            <a:gdLst/>
            <a:ahLst/>
            <a:cxnLst/>
            <a:rect r="r" b="b" t="t" l="l"/>
            <a:pathLst>
              <a:path h="1602074" w="835498">
                <a:moveTo>
                  <a:pt x="0" y="0"/>
                </a:moveTo>
                <a:lnTo>
                  <a:pt x="835498" y="0"/>
                </a:lnTo>
                <a:lnTo>
                  <a:pt x="835498" y="1602074"/>
                </a:lnTo>
                <a:lnTo>
                  <a:pt x="0" y="1602074"/>
                </a:lnTo>
                <a:lnTo>
                  <a:pt x="0" y="0"/>
                </a:lnTo>
                <a:close/>
              </a:path>
            </a:pathLst>
          </a:custGeom>
          <a:blipFill>
            <a:blip r:embed="rId10"/>
            <a:stretch>
              <a:fillRect l="0" t="0" r="0" b="0"/>
            </a:stretch>
          </a:blipFill>
        </p:spPr>
      </p:sp>
      <p:sp>
        <p:nvSpPr>
          <p:cNvPr name="Freeform 13" id="13"/>
          <p:cNvSpPr/>
          <p:nvPr/>
        </p:nvSpPr>
        <p:spPr>
          <a:xfrm flipH="false" flipV="false" rot="0">
            <a:off x="825154" y="6176370"/>
            <a:ext cx="878280" cy="827217"/>
          </a:xfrm>
          <a:custGeom>
            <a:avLst/>
            <a:gdLst/>
            <a:ahLst/>
            <a:cxnLst/>
            <a:rect r="r" b="b" t="t" l="l"/>
            <a:pathLst>
              <a:path h="827217" w="878280">
                <a:moveTo>
                  <a:pt x="0" y="0"/>
                </a:moveTo>
                <a:lnTo>
                  <a:pt x="878280" y="0"/>
                </a:lnTo>
                <a:lnTo>
                  <a:pt x="878280" y="827217"/>
                </a:lnTo>
                <a:lnTo>
                  <a:pt x="0" y="827217"/>
                </a:lnTo>
                <a:lnTo>
                  <a:pt x="0" y="0"/>
                </a:lnTo>
                <a:close/>
              </a:path>
            </a:pathLst>
          </a:custGeom>
          <a:blipFill>
            <a:blip r:embed="rId11"/>
            <a:stretch>
              <a:fillRect l="0" t="0" r="0" b="0"/>
            </a:stretch>
          </a:blipFill>
        </p:spPr>
      </p:sp>
      <p:sp>
        <p:nvSpPr>
          <p:cNvPr name="Freeform 14" id="14"/>
          <p:cNvSpPr/>
          <p:nvPr/>
        </p:nvSpPr>
        <p:spPr>
          <a:xfrm flipH="false" flipV="false" rot="0">
            <a:off x="15478966" y="4675971"/>
            <a:ext cx="1061438" cy="1261123"/>
          </a:xfrm>
          <a:custGeom>
            <a:avLst/>
            <a:gdLst/>
            <a:ahLst/>
            <a:cxnLst/>
            <a:rect r="r" b="b" t="t" l="l"/>
            <a:pathLst>
              <a:path h="1261123" w="1061438">
                <a:moveTo>
                  <a:pt x="0" y="0"/>
                </a:moveTo>
                <a:lnTo>
                  <a:pt x="1061438" y="0"/>
                </a:lnTo>
                <a:lnTo>
                  <a:pt x="1061438" y="1261123"/>
                </a:lnTo>
                <a:lnTo>
                  <a:pt x="0" y="1261123"/>
                </a:lnTo>
                <a:lnTo>
                  <a:pt x="0" y="0"/>
                </a:lnTo>
                <a:close/>
              </a:path>
            </a:pathLst>
          </a:custGeom>
          <a:blipFill>
            <a:blip r:embed="rId12"/>
            <a:stretch>
              <a:fillRect l="0" t="0" r="0" b="0"/>
            </a:stretch>
          </a:blipFill>
        </p:spPr>
      </p:sp>
      <p:sp>
        <p:nvSpPr>
          <p:cNvPr name="Freeform 15" id="15"/>
          <p:cNvSpPr/>
          <p:nvPr/>
        </p:nvSpPr>
        <p:spPr>
          <a:xfrm flipH="false" flipV="false" rot="0">
            <a:off x="14286018" y="1834856"/>
            <a:ext cx="580378" cy="570272"/>
          </a:xfrm>
          <a:custGeom>
            <a:avLst/>
            <a:gdLst/>
            <a:ahLst/>
            <a:cxnLst/>
            <a:rect r="r" b="b" t="t" l="l"/>
            <a:pathLst>
              <a:path h="570272" w="580378">
                <a:moveTo>
                  <a:pt x="0" y="0"/>
                </a:moveTo>
                <a:lnTo>
                  <a:pt x="580378" y="0"/>
                </a:lnTo>
                <a:lnTo>
                  <a:pt x="580378" y="570272"/>
                </a:lnTo>
                <a:lnTo>
                  <a:pt x="0" y="570272"/>
                </a:lnTo>
                <a:lnTo>
                  <a:pt x="0" y="0"/>
                </a:lnTo>
                <a:close/>
              </a:path>
            </a:pathLst>
          </a:custGeom>
          <a:blipFill>
            <a:blip r:embed="rId13"/>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TextBox 2" id="2"/>
          <p:cNvSpPr txBox="true"/>
          <p:nvPr/>
        </p:nvSpPr>
        <p:spPr>
          <a:xfrm rot="0">
            <a:off x="4580874" y="5742702"/>
            <a:ext cx="4086046" cy="362192"/>
          </a:xfrm>
          <a:prstGeom prst="rect">
            <a:avLst/>
          </a:prstGeom>
        </p:spPr>
        <p:txBody>
          <a:bodyPr anchor="t" rtlCol="false" tIns="0" lIns="0" bIns="0" rIns="0">
            <a:spAutoFit/>
          </a:bodyPr>
          <a:lstStyle/>
          <a:p>
            <a:pPr algn="ctr">
              <a:lnSpc>
                <a:spcPts val="2951"/>
              </a:lnSpc>
              <a:spcBef>
                <a:spcPct val="0"/>
              </a:spcBef>
            </a:pPr>
            <a:r>
              <a:rPr lang="en-US" sz="2108">
                <a:solidFill>
                  <a:srgbClr val="FFFFFF"/>
                </a:solidFill>
                <a:latin typeface="Mokoto"/>
                <a:ea typeface="Mokoto"/>
                <a:cs typeface="Mokoto"/>
                <a:sym typeface="Mokoto"/>
              </a:rPr>
              <a:t>Easy to USE</a:t>
            </a:r>
          </a:p>
        </p:txBody>
      </p:sp>
      <p:sp>
        <p:nvSpPr>
          <p:cNvPr name="TextBox 3" id="3"/>
          <p:cNvSpPr txBox="true"/>
          <p:nvPr/>
        </p:nvSpPr>
        <p:spPr>
          <a:xfrm rot="0">
            <a:off x="10541408" y="5742702"/>
            <a:ext cx="3165717" cy="362192"/>
          </a:xfrm>
          <a:prstGeom prst="rect">
            <a:avLst/>
          </a:prstGeom>
        </p:spPr>
        <p:txBody>
          <a:bodyPr anchor="t" rtlCol="false" tIns="0" lIns="0" bIns="0" rIns="0">
            <a:spAutoFit/>
          </a:bodyPr>
          <a:lstStyle/>
          <a:p>
            <a:pPr algn="ctr">
              <a:lnSpc>
                <a:spcPts val="2951"/>
              </a:lnSpc>
              <a:spcBef>
                <a:spcPct val="0"/>
              </a:spcBef>
            </a:pPr>
            <a:r>
              <a:rPr lang="en-US" sz="2108">
                <a:solidFill>
                  <a:srgbClr val="FFFFFF"/>
                </a:solidFill>
                <a:latin typeface="Mokoto"/>
                <a:ea typeface="Mokoto"/>
                <a:cs typeface="Mokoto"/>
                <a:sym typeface="Mokoto"/>
              </a:rPr>
              <a:t>AI POWERED</a:t>
            </a:r>
          </a:p>
        </p:txBody>
      </p:sp>
      <p:sp>
        <p:nvSpPr>
          <p:cNvPr name="TextBox 4" id="4"/>
          <p:cNvSpPr txBox="true"/>
          <p:nvPr/>
        </p:nvSpPr>
        <p:spPr>
          <a:xfrm rot="0">
            <a:off x="5041038" y="6663336"/>
            <a:ext cx="3165717" cy="1607963"/>
          </a:xfrm>
          <a:prstGeom prst="rect">
            <a:avLst/>
          </a:prstGeom>
        </p:spPr>
        <p:txBody>
          <a:bodyPr anchor="t" rtlCol="false" tIns="0" lIns="0" bIns="0" rIns="0">
            <a:spAutoFit/>
          </a:bodyPr>
          <a:lstStyle/>
          <a:p>
            <a:pPr algn="ctr">
              <a:lnSpc>
                <a:spcPts val="2623"/>
              </a:lnSpc>
            </a:pPr>
            <a:r>
              <a:rPr lang="en-US" sz="1873">
                <a:solidFill>
                  <a:srgbClr val="FFFFFF"/>
                </a:solidFill>
                <a:latin typeface="Montserrat"/>
                <a:ea typeface="Montserrat"/>
                <a:cs typeface="Montserrat"/>
                <a:sym typeface="Montserrat"/>
              </a:rPr>
              <a:t>A fimiliar chatbot type user interface makes it easy to use and approachable for those in need.</a:t>
            </a:r>
          </a:p>
        </p:txBody>
      </p:sp>
      <p:sp>
        <p:nvSpPr>
          <p:cNvPr name="TextBox 5" id="5"/>
          <p:cNvSpPr txBox="true"/>
          <p:nvPr/>
        </p:nvSpPr>
        <p:spPr>
          <a:xfrm rot="0">
            <a:off x="10492756" y="6663336"/>
            <a:ext cx="3165717" cy="2254945"/>
          </a:xfrm>
          <a:prstGeom prst="rect">
            <a:avLst/>
          </a:prstGeom>
        </p:spPr>
        <p:txBody>
          <a:bodyPr anchor="t" rtlCol="false" tIns="0" lIns="0" bIns="0" rIns="0">
            <a:spAutoFit/>
          </a:bodyPr>
          <a:lstStyle/>
          <a:p>
            <a:pPr algn="ctr">
              <a:lnSpc>
                <a:spcPts val="2623"/>
              </a:lnSpc>
            </a:pPr>
            <a:r>
              <a:rPr lang="en-US" sz="1873">
                <a:solidFill>
                  <a:srgbClr val="FFFFFF"/>
                </a:solidFill>
                <a:latin typeface="Montserrat"/>
                <a:ea typeface="Montserrat"/>
                <a:cs typeface="Montserrat"/>
                <a:sym typeface="Montserrat"/>
              </a:rPr>
              <a:t>Serinibot listens, analyzes, and responds with empathy by leveraging NLP + deep learning to detect depression cues in text</a:t>
            </a:r>
          </a:p>
          <a:p>
            <a:pPr algn="ctr">
              <a:lnSpc>
                <a:spcPts val="2623"/>
              </a:lnSpc>
            </a:pPr>
          </a:p>
        </p:txBody>
      </p:sp>
      <p:sp>
        <p:nvSpPr>
          <p:cNvPr name="TextBox 6" id="6"/>
          <p:cNvSpPr txBox="true"/>
          <p:nvPr/>
        </p:nvSpPr>
        <p:spPr>
          <a:xfrm rot="0">
            <a:off x="2788749" y="3318415"/>
            <a:ext cx="12710502" cy="1712792"/>
          </a:xfrm>
          <a:prstGeom prst="rect">
            <a:avLst/>
          </a:prstGeom>
        </p:spPr>
        <p:txBody>
          <a:bodyPr anchor="t" rtlCol="false" tIns="0" lIns="0" bIns="0" rIns="0">
            <a:spAutoFit/>
          </a:bodyPr>
          <a:lstStyle/>
          <a:p>
            <a:pPr algn="ctr">
              <a:lnSpc>
                <a:spcPts val="2719"/>
              </a:lnSpc>
            </a:pPr>
            <a:r>
              <a:rPr lang="en-US" sz="1942">
                <a:solidFill>
                  <a:srgbClr val="FFFFFF"/>
                </a:solidFill>
                <a:latin typeface="Montserrat"/>
                <a:ea typeface="Montserrat"/>
                <a:cs typeface="Montserrat"/>
                <a:sym typeface="Montserrat"/>
              </a:rPr>
              <a:t>SeriniBot is a web‑based chatbot that listens to user messages, analyzes the emotional tone of the text, and responds with comforting, context‑aware guidance. Behind the scenes, advanced Natural Language</a:t>
            </a:r>
            <a:r>
              <a:rPr lang="en-US" sz="1942">
                <a:solidFill>
                  <a:srgbClr val="FFFFFF"/>
                </a:solidFill>
                <a:latin typeface="Montserrat"/>
                <a:ea typeface="Montserrat"/>
                <a:cs typeface="Montserrat"/>
                <a:sym typeface="Montserrat"/>
              </a:rPr>
              <a:t> Processing (NLP) models detect linguistic patterns indicative of low mood or depressive language. The system runs on a FastAPI backend for high‑performance inference, allowing users to receive feedback in real time from anywhere with an internet connection.</a:t>
            </a:r>
          </a:p>
        </p:txBody>
      </p:sp>
      <p:sp>
        <p:nvSpPr>
          <p:cNvPr name="TextBox 7" id="7"/>
          <p:cNvSpPr txBox="true"/>
          <p:nvPr/>
        </p:nvSpPr>
        <p:spPr>
          <a:xfrm rot="0">
            <a:off x="3990332" y="1923816"/>
            <a:ext cx="10307337" cy="683104"/>
          </a:xfrm>
          <a:prstGeom prst="rect">
            <a:avLst/>
          </a:prstGeom>
        </p:spPr>
        <p:txBody>
          <a:bodyPr anchor="t" rtlCol="false" tIns="0" lIns="0" bIns="0" rIns="0">
            <a:spAutoFit/>
          </a:bodyPr>
          <a:lstStyle/>
          <a:p>
            <a:pPr algn="ctr">
              <a:lnSpc>
                <a:spcPts val="5391"/>
              </a:lnSpc>
            </a:pPr>
            <a:r>
              <a:rPr lang="en-US" sz="4319">
                <a:solidFill>
                  <a:srgbClr val="FFFFFF"/>
                </a:solidFill>
                <a:latin typeface="Mokoto"/>
                <a:ea typeface="Mokoto"/>
                <a:cs typeface="Mokoto"/>
                <a:sym typeface="Mokoto"/>
              </a:rPr>
              <a:t>MEET SERINIBOT</a:t>
            </a:r>
          </a:p>
        </p:txBody>
      </p:sp>
      <p:sp>
        <p:nvSpPr>
          <p:cNvPr name="Freeform 8" id="8"/>
          <p:cNvSpPr/>
          <p:nvPr/>
        </p:nvSpPr>
        <p:spPr>
          <a:xfrm flipH="false" flipV="false" rot="1392916">
            <a:off x="1385812" y="8447106"/>
            <a:ext cx="1158181" cy="1295867"/>
          </a:xfrm>
          <a:custGeom>
            <a:avLst/>
            <a:gdLst/>
            <a:ahLst/>
            <a:cxnLst/>
            <a:rect r="r" b="b" t="t" l="l"/>
            <a:pathLst>
              <a:path h="1295867" w="1158181">
                <a:moveTo>
                  <a:pt x="0" y="0"/>
                </a:moveTo>
                <a:lnTo>
                  <a:pt x="1158181" y="0"/>
                </a:lnTo>
                <a:lnTo>
                  <a:pt x="1158181" y="1295866"/>
                </a:lnTo>
                <a:lnTo>
                  <a:pt x="0" y="1295866"/>
                </a:lnTo>
                <a:lnTo>
                  <a:pt x="0" y="0"/>
                </a:lnTo>
                <a:close/>
              </a:path>
            </a:pathLst>
          </a:custGeom>
          <a:blipFill>
            <a:blip r:embed="rId2"/>
            <a:stretch>
              <a:fillRect l="0" t="0" r="0" b="0"/>
            </a:stretch>
          </a:blipFill>
        </p:spPr>
      </p:sp>
      <p:sp>
        <p:nvSpPr>
          <p:cNvPr name="Freeform 9" id="9"/>
          <p:cNvSpPr/>
          <p:nvPr/>
        </p:nvSpPr>
        <p:spPr>
          <a:xfrm flipH="false" flipV="false" rot="-1600701">
            <a:off x="16124851" y="1494613"/>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3"/>
            <a:stretch>
              <a:fillRect l="0" t="0" r="0" b="0"/>
            </a:stretch>
          </a:blipFill>
        </p:spPr>
      </p:sp>
      <p:sp>
        <p:nvSpPr>
          <p:cNvPr name="Freeform 10" id="10"/>
          <p:cNvSpPr/>
          <p:nvPr/>
        </p:nvSpPr>
        <p:spPr>
          <a:xfrm flipH="false" flipV="false" rot="1558470">
            <a:off x="15098001" y="9281744"/>
            <a:ext cx="1129301" cy="1199788"/>
          </a:xfrm>
          <a:custGeom>
            <a:avLst/>
            <a:gdLst/>
            <a:ahLst/>
            <a:cxnLst/>
            <a:rect r="r" b="b" t="t" l="l"/>
            <a:pathLst>
              <a:path h="1199788" w="1129301">
                <a:moveTo>
                  <a:pt x="0" y="0"/>
                </a:moveTo>
                <a:lnTo>
                  <a:pt x="1129301" y="0"/>
                </a:lnTo>
                <a:lnTo>
                  <a:pt x="1129301" y="1199788"/>
                </a:lnTo>
                <a:lnTo>
                  <a:pt x="0" y="1199788"/>
                </a:lnTo>
                <a:lnTo>
                  <a:pt x="0" y="0"/>
                </a:lnTo>
                <a:close/>
              </a:path>
            </a:pathLst>
          </a:custGeom>
          <a:blipFill>
            <a:blip r:embed="rId4"/>
            <a:stretch>
              <a:fillRect l="0" t="0" r="0" b="0"/>
            </a:stretch>
          </a:blipFill>
        </p:spPr>
      </p:sp>
      <p:sp>
        <p:nvSpPr>
          <p:cNvPr name="Freeform 11" id="11"/>
          <p:cNvSpPr/>
          <p:nvPr/>
        </p:nvSpPr>
        <p:spPr>
          <a:xfrm flipH="false" flipV="false" rot="0">
            <a:off x="589560" y="1466616"/>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5"/>
            <a:stretch>
              <a:fillRect l="0" t="0" r="0" b="0"/>
            </a:stretch>
          </a:blipFill>
        </p:spPr>
      </p:sp>
      <p:sp>
        <p:nvSpPr>
          <p:cNvPr name="Freeform 12" id="12"/>
          <p:cNvSpPr/>
          <p:nvPr/>
        </p:nvSpPr>
        <p:spPr>
          <a:xfrm flipH="false" flipV="false" rot="-941928">
            <a:off x="2953672" y="-218611"/>
            <a:ext cx="835498" cy="1602074"/>
          </a:xfrm>
          <a:custGeom>
            <a:avLst/>
            <a:gdLst/>
            <a:ahLst/>
            <a:cxnLst/>
            <a:rect r="r" b="b" t="t" l="l"/>
            <a:pathLst>
              <a:path h="1602074" w="835498">
                <a:moveTo>
                  <a:pt x="0" y="0"/>
                </a:moveTo>
                <a:lnTo>
                  <a:pt x="835498" y="0"/>
                </a:lnTo>
                <a:lnTo>
                  <a:pt x="835498" y="1602073"/>
                </a:lnTo>
                <a:lnTo>
                  <a:pt x="0" y="1602073"/>
                </a:lnTo>
                <a:lnTo>
                  <a:pt x="0" y="0"/>
                </a:lnTo>
                <a:close/>
              </a:path>
            </a:pathLst>
          </a:custGeom>
          <a:blipFill>
            <a:blip r:embed="rId6"/>
            <a:stretch>
              <a:fillRect l="0" t="0" r="0" b="0"/>
            </a:stretch>
          </a:blipFill>
        </p:spPr>
      </p:sp>
      <p:sp>
        <p:nvSpPr>
          <p:cNvPr name="Freeform 13" id="13"/>
          <p:cNvSpPr/>
          <p:nvPr/>
        </p:nvSpPr>
        <p:spPr>
          <a:xfrm flipH="false" flipV="false" rot="0">
            <a:off x="-281892" y="6881003"/>
            <a:ext cx="989057" cy="931554"/>
          </a:xfrm>
          <a:custGeom>
            <a:avLst/>
            <a:gdLst/>
            <a:ahLst/>
            <a:cxnLst/>
            <a:rect r="r" b="b" t="t" l="l"/>
            <a:pathLst>
              <a:path h="931554" w="989057">
                <a:moveTo>
                  <a:pt x="0" y="0"/>
                </a:moveTo>
                <a:lnTo>
                  <a:pt x="989058" y="0"/>
                </a:lnTo>
                <a:lnTo>
                  <a:pt x="989058" y="931554"/>
                </a:lnTo>
                <a:lnTo>
                  <a:pt x="0" y="931554"/>
                </a:lnTo>
                <a:lnTo>
                  <a:pt x="0" y="0"/>
                </a:lnTo>
                <a:close/>
              </a:path>
            </a:pathLst>
          </a:custGeom>
          <a:blipFill>
            <a:blip r:embed="rId7"/>
            <a:stretch>
              <a:fillRect l="0" t="0" r="0" b="0"/>
            </a:stretch>
          </a:blipFill>
        </p:spPr>
      </p:sp>
      <p:sp>
        <p:nvSpPr>
          <p:cNvPr name="Freeform 14" id="14"/>
          <p:cNvSpPr/>
          <p:nvPr/>
        </p:nvSpPr>
        <p:spPr>
          <a:xfrm flipH="false" flipV="false" rot="0">
            <a:off x="16728581" y="7280319"/>
            <a:ext cx="1061438" cy="1261123"/>
          </a:xfrm>
          <a:custGeom>
            <a:avLst/>
            <a:gdLst/>
            <a:ahLst/>
            <a:cxnLst/>
            <a:rect r="r" b="b" t="t" l="l"/>
            <a:pathLst>
              <a:path h="1261123" w="1061438">
                <a:moveTo>
                  <a:pt x="0" y="0"/>
                </a:moveTo>
                <a:lnTo>
                  <a:pt x="1061438" y="0"/>
                </a:lnTo>
                <a:lnTo>
                  <a:pt x="1061438" y="1261123"/>
                </a:lnTo>
                <a:lnTo>
                  <a:pt x="0" y="1261123"/>
                </a:lnTo>
                <a:lnTo>
                  <a:pt x="0" y="0"/>
                </a:lnTo>
                <a:close/>
              </a:path>
            </a:pathLst>
          </a:custGeom>
          <a:blipFill>
            <a:blip r:embed="rId8"/>
            <a:stretch>
              <a:fillRect l="0" t="0" r="0" b="0"/>
            </a:stretch>
          </a:blipFill>
        </p:spPr>
      </p:sp>
      <p:sp>
        <p:nvSpPr>
          <p:cNvPr name="Freeform 15" id="15"/>
          <p:cNvSpPr/>
          <p:nvPr/>
        </p:nvSpPr>
        <p:spPr>
          <a:xfrm flipH="false" flipV="false" rot="0">
            <a:off x="14484896" y="-418069"/>
            <a:ext cx="850955" cy="836137"/>
          </a:xfrm>
          <a:custGeom>
            <a:avLst/>
            <a:gdLst/>
            <a:ahLst/>
            <a:cxnLst/>
            <a:rect r="r" b="b" t="t" l="l"/>
            <a:pathLst>
              <a:path h="836137" w="850955">
                <a:moveTo>
                  <a:pt x="0" y="0"/>
                </a:moveTo>
                <a:lnTo>
                  <a:pt x="850955" y="0"/>
                </a:lnTo>
                <a:lnTo>
                  <a:pt x="850955" y="836138"/>
                </a:lnTo>
                <a:lnTo>
                  <a:pt x="0" y="836138"/>
                </a:lnTo>
                <a:lnTo>
                  <a:pt x="0" y="0"/>
                </a:lnTo>
                <a:close/>
              </a:path>
            </a:pathLst>
          </a:custGeom>
          <a:blipFill>
            <a:blip r:embed="rId9"/>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TextBox 2" id="2"/>
          <p:cNvSpPr txBox="true"/>
          <p:nvPr/>
        </p:nvSpPr>
        <p:spPr>
          <a:xfrm rot="0">
            <a:off x="3803104" y="5095875"/>
            <a:ext cx="10681792" cy="2668831"/>
          </a:xfrm>
          <a:prstGeom prst="rect">
            <a:avLst/>
          </a:prstGeom>
        </p:spPr>
        <p:txBody>
          <a:bodyPr anchor="t" rtlCol="false" tIns="0" lIns="0" bIns="0" rIns="0">
            <a:spAutoFit/>
          </a:bodyPr>
          <a:lstStyle/>
          <a:p>
            <a:pPr algn="ctr">
              <a:lnSpc>
                <a:spcPts val="3574"/>
              </a:lnSpc>
            </a:pPr>
            <a:r>
              <a:rPr lang="en-US" sz="2552">
                <a:solidFill>
                  <a:srgbClr val="FFFFFF"/>
                </a:solidFill>
                <a:latin typeface="Montserrat"/>
                <a:ea typeface="Montserrat"/>
                <a:cs typeface="Montserrat"/>
                <a:sym typeface="Montserrat"/>
              </a:rPr>
              <a:t>SeriniBot is poised to serve as a frontline support tool in</a:t>
            </a:r>
            <a:r>
              <a:rPr lang="en-US" sz="2552">
                <a:solidFill>
                  <a:srgbClr val="FFFFFF"/>
                </a:solidFill>
                <a:latin typeface="Montserrat"/>
                <a:ea typeface="Montserrat"/>
                <a:cs typeface="Montserrat"/>
                <a:sym typeface="Montserrat"/>
              </a:rPr>
              <a:t> </a:t>
            </a:r>
            <a:r>
              <a:rPr lang="en-US" sz="2552">
                <a:solidFill>
                  <a:srgbClr val="FFFFFF"/>
                </a:solidFill>
                <a:latin typeface="Montserrat"/>
                <a:ea typeface="Montserrat"/>
                <a:cs typeface="Montserrat"/>
                <a:sym typeface="Montserrat"/>
              </a:rPr>
              <a:t>university counseling centers and remote clinics, reaching individuals who might otherwise fall through the cracks. Its anonymous nature makes it easy to recommend for those reluctant to seek help and hopes to create a initial diagnosis to help affected individuals effectievly seek any help necessary.</a:t>
            </a:r>
          </a:p>
        </p:txBody>
      </p:sp>
      <p:sp>
        <p:nvSpPr>
          <p:cNvPr name="TextBox 3" id="3"/>
          <p:cNvSpPr txBox="true"/>
          <p:nvPr/>
        </p:nvSpPr>
        <p:spPr>
          <a:xfrm rot="0">
            <a:off x="2952149" y="2964971"/>
            <a:ext cx="12383702" cy="683104"/>
          </a:xfrm>
          <a:prstGeom prst="rect">
            <a:avLst/>
          </a:prstGeom>
        </p:spPr>
        <p:txBody>
          <a:bodyPr anchor="t" rtlCol="false" tIns="0" lIns="0" bIns="0" rIns="0">
            <a:spAutoFit/>
          </a:bodyPr>
          <a:lstStyle/>
          <a:p>
            <a:pPr algn="ctr">
              <a:lnSpc>
                <a:spcPts val="5391"/>
              </a:lnSpc>
            </a:pPr>
            <a:r>
              <a:rPr lang="en-US" sz="4319">
                <a:solidFill>
                  <a:srgbClr val="FFFFFF"/>
                </a:solidFill>
                <a:latin typeface="Mokoto"/>
                <a:ea typeface="Mokoto"/>
                <a:cs typeface="Mokoto"/>
                <a:sym typeface="Mokoto"/>
              </a:rPr>
              <a:t>IMPACT &amp; VISION</a:t>
            </a:r>
          </a:p>
        </p:txBody>
      </p:sp>
      <p:sp>
        <p:nvSpPr>
          <p:cNvPr name="Freeform 4" id="4"/>
          <p:cNvSpPr/>
          <p:nvPr/>
        </p:nvSpPr>
        <p:spPr>
          <a:xfrm flipH="false" flipV="false" rot="1392916">
            <a:off x="1122500" y="9165956"/>
            <a:ext cx="1158181" cy="1295867"/>
          </a:xfrm>
          <a:custGeom>
            <a:avLst/>
            <a:gdLst/>
            <a:ahLst/>
            <a:cxnLst/>
            <a:rect r="r" b="b" t="t" l="l"/>
            <a:pathLst>
              <a:path h="1295867" w="1158181">
                <a:moveTo>
                  <a:pt x="0" y="0"/>
                </a:moveTo>
                <a:lnTo>
                  <a:pt x="1158180" y="0"/>
                </a:lnTo>
                <a:lnTo>
                  <a:pt x="1158180" y="1295867"/>
                </a:lnTo>
                <a:lnTo>
                  <a:pt x="0" y="1295867"/>
                </a:lnTo>
                <a:lnTo>
                  <a:pt x="0" y="0"/>
                </a:lnTo>
                <a:close/>
              </a:path>
            </a:pathLst>
          </a:custGeom>
          <a:blipFill>
            <a:blip r:embed="rId2"/>
            <a:stretch>
              <a:fillRect l="0" t="0" r="0" b="0"/>
            </a:stretch>
          </a:blipFill>
        </p:spPr>
      </p:sp>
      <p:sp>
        <p:nvSpPr>
          <p:cNvPr name="Freeform 5" id="5"/>
          <p:cNvSpPr/>
          <p:nvPr/>
        </p:nvSpPr>
        <p:spPr>
          <a:xfrm flipH="false" flipV="false" rot="-1600701">
            <a:off x="16124851" y="1494613"/>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3"/>
            <a:stretch>
              <a:fillRect l="0" t="0" r="0" b="0"/>
            </a:stretch>
          </a:blipFill>
        </p:spPr>
      </p:sp>
      <p:sp>
        <p:nvSpPr>
          <p:cNvPr name="Freeform 6" id="6"/>
          <p:cNvSpPr/>
          <p:nvPr/>
        </p:nvSpPr>
        <p:spPr>
          <a:xfrm flipH="false" flipV="false" rot="1558470">
            <a:off x="15116074" y="9445005"/>
            <a:ext cx="1129301" cy="1199788"/>
          </a:xfrm>
          <a:custGeom>
            <a:avLst/>
            <a:gdLst/>
            <a:ahLst/>
            <a:cxnLst/>
            <a:rect r="r" b="b" t="t" l="l"/>
            <a:pathLst>
              <a:path h="1199788" w="1129301">
                <a:moveTo>
                  <a:pt x="0" y="0"/>
                </a:moveTo>
                <a:lnTo>
                  <a:pt x="1129301" y="0"/>
                </a:lnTo>
                <a:lnTo>
                  <a:pt x="1129301" y="1199788"/>
                </a:lnTo>
                <a:lnTo>
                  <a:pt x="0" y="1199788"/>
                </a:lnTo>
                <a:lnTo>
                  <a:pt x="0" y="0"/>
                </a:lnTo>
                <a:close/>
              </a:path>
            </a:pathLst>
          </a:custGeom>
          <a:blipFill>
            <a:blip r:embed="rId4"/>
            <a:stretch>
              <a:fillRect l="0" t="0" r="0" b="0"/>
            </a:stretch>
          </a:blipFill>
        </p:spPr>
      </p:sp>
      <p:sp>
        <p:nvSpPr>
          <p:cNvPr name="Freeform 7" id="7"/>
          <p:cNvSpPr/>
          <p:nvPr/>
        </p:nvSpPr>
        <p:spPr>
          <a:xfrm flipH="false" flipV="false" rot="0">
            <a:off x="589560" y="1466616"/>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5"/>
            <a:stretch>
              <a:fillRect l="0" t="0" r="0" b="0"/>
            </a:stretch>
          </a:blipFill>
        </p:spPr>
      </p:sp>
      <p:sp>
        <p:nvSpPr>
          <p:cNvPr name="Freeform 8" id="8"/>
          <p:cNvSpPr/>
          <p:nvPr/>
        </p:nvSpPr>
        <p:spPr>
          <a:xfrm flipH="false" flipV="false" rot="-941928">
            <a:off x="2953672" y="-218611"/>
            <a:ext cx="835498" cy="1602074"/>
          </a:xfrm>
          <a:custGeom>
            <a:avLst/>
            <a:gdLst/>
            <a:ahLst/>
            <a:cxnLst/>
            <a:rect r="r" b="b" t="t" l="l"/>
            <a:pathLst>
              <a:path h="1602074" w="835498">
                <a:moveTo>
                  <a:pt x="0" y="0"/>
                </a:moveTo>
                <a:lnTo>
                  <a:pt x="835498" y="0"/>
                </a:lnTo>
                <a:lnTo>
                  <a:pt x="835498" y="1602073"/>
                </a:lnTo>
                <a:lnTo>
                  <a:pt x="0" y="1602073"/>
                </a:lnTo>
                <a:lnTo>
                  <a:pt x="0" y="0"/>
                </a:lnTo>
                <a:close/>
              </a:path>
            </a:pathLst>
          </a:custGeom>
          <a:blipFill>
            <a:blip r:embed="rId6"/>
            <a:stretch>
              <a:fillRect l="0" t="0" r="0" b="0"/>
            </a:stretch>
          </a:blipFill>
        </p:spPr>
      </p:sp>
      <p:sp>
        <p:nvSpPr>
          <p:cNvPr name="Freeform 9" id="9"/>
          <p:cNvSpPr/>
          <p:nvPr/>
        </p:nvSpPr>
        <p:spPr>
          <a:xfrm flipH="false" flipV="false" rot="0">
            <a:off x="-281892" y="6881003"/>
            <a:ext cx="989057" cy="931554"/>
          </a:xfrm>
          <a:custGeom>
            <a:avLst/>
            <a:gdLst/>
            <a:ahLst/>
            <a:cxnLst/>
            <a:rect r="r" b="b" t="t" l="l"/>
            <a:pathLst>
              <a:path h="931554" w="989057">
                <a:moveTo>
                  <a:pt x="0" y="0"/>
                </a:moveTo>
                <a:lnTo>
                  <a:pt x="989058" y="0"/>
                </a:lnTo>
                <a:lnTo>
                  <a:pt x="989058" y="931554"/>
                </a:lnTo>
                <a:lnTo>
                  <a:pt x="0" y="931554"/>
                </a:lnTo>
                <a:lnTo>
                  <a:pt x="0" y="0"/>
                </a:lnTo>
                <a:close/>
              </a:path>
            </a:pathLst>
          </a:custGeom>
          <a:blipFill>
            <a:blip r:embed="rId7"/>
            <a:stretch>
              <a:fillRect l="0" t="0" r="0" b="0"/>
            </a:stretch>
          </a:blipFill>
        </p:spPr>
      </p:sp>
      <p:sp>
        <p:nvSpPr>
          <p:cNvPr name="Freeform 10" id="10"/>
          <p:cNvSpPr/>
          <p:nvPr/>
        </p:nvSpPr>
        <p:spPr>
          <a:xfrm flipH="false" flipV="false" rot="0">
            <a:off x="16728581" y="7280319"/>
            <a:ext cx="1061438" cy="1261123"/>
          </a:xfrm>
          <a:custGeom>
            <a:avLst/>
            <a:gdLst/>
            <a:ahLst/>
            <a:cxnLst/>
            <a:rect r="r" b="b" t="t" l="l"/>
            <a:pathLst>
              <a:path h="1261123" w="1061438">
                <a:moveTo>
                  <a:pt x="0" y="0"/>
                </a:moveTo>
                <a:lnTo>
                  <a:pt x="1061438" y="0"/>
                </a:lnTo>
                <a:lnTo>
                  <a:pt x="1061438" y="1261123"/>
                </a:lnTo>
                <a:lnTo>
                  <a:pt x="0" y="1261123"/>
                </a:lnTo>
                <a:lnTo>
                  <a:pt x="0" y="0"/>
                </a:lnTo>
                <a:close/>
              </a:path>
            </a:pathLst>
          </a:custGeom>
          <a:blipFill>
            <a:blip r:embed="rId8"/>
            <a:stretch>
              <a:fillRect l="0" t="0" r="0" b="0"/>
            </a:stretch>
          </a:blipFill>
        </p:spPr>
      </p:sp>
      <p:sp>
        <p:nvSpPr>
          <p:cNvPr name="Freeform 11" id="11"/>
          <p:cNvSpPr/>
          <p:nvPr/>
        </p:nvSpPr>
        <p:spPr>
          <a:xfrm flipH="false" flipV="false" rot="0">
            <a:off x="14484896" y="-418069"/>
            <a:ext cx="850955" cy="836137"/>
          </a:xfrm>
          <a:custGeom>
            <a:avLst/>
            <a:gdLst/>
            <a:ahLst/>
            <a:cxnLst/>
            <a:rect r="r" b="b" t="t" l="l"/>
            <a:pathLst>
              <a:path h="836137" w="850955">
                <a:moveTo>
                  <a:pt x="0" y="0"/>
                </a:moveTo>
                <a:lnTo>
                  <a:pt x="850955" y="0"/>
                </a:lnTo>
                <a:lnTo>
                  <a:pt x="850955" y="836138"/>
                </a:lnTo>
                <a:lnTo>
                  <a:pt x="0" y="836138"/>
                </a:lnTo>
                <a:lnTo>
                  <a:pt x="0" y="0"/>
                </a:lnTo>
                <a:close/>
              </a:path>
            </a:pathLst>
          </a:custGeom>
          <a:blipFill>
            <a:blip r:embed="rId9"/>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Freeform 2" id="2"/>
          <p:cNvSpPr/>
          <p:nvPr/>
        </p:nvSpPr>
        <p:spPr>
          <a:xfrm flipH="false" flipV="false" rot="1392916">
            <a:off x="798078" y="9424582"/>
            <a:ext cx="1158181" cy="1295867"/>
          </a:xfrm>
          <a:custGeom>
            <a:avLst/>
            <a:gdLst/>
            <a:ahLst/>
            <a:cxnLst/>
            <a:rect r="r" b="b" t="t" l="l"/>
            <a:pathLst>
              <a:path h="1295867" w="1158181">
                <a:moveTo>
                  <a:pt x="0" y="0"/>
                </a:moveTo>
                <a:lnTo>
                  <a:pt x="1158181" y="0"/>
                </a:lnTo>
                <a:lnTo>
                  <a:pt x="1158181" y="1295867"/>
                </a:lnTo>
                <a:lnTo>
                  <a:pt x="0" y="1295867"/>
                </a:lnTo>
                <a:lnTo>
                  <a:pt x="0" y="0"/>
                </a:lnTo>
                <a:close/>
              </a:path>
            </a:pathLst>
          </a:custGeom>
          <a:blipFill>
            <a:blip r:embed="rId2"/>
            <a:stretch>
              <a:fillRect l="0" t="0" r="0" b="0"/>
            </a:stretch>
          </a:blipFill>
        </p:spPr>
      </p:sp>
      <p:sp>
        <p:nvSpPr>
          <p:cNvPr name="Freeform 3" id="3"/>
          <p:cNvSpPr/>
          <p:nvPr/>
        </p:nvSpPr>
        <p:spPr>
          <a:xfrm flipH="false" flipV="false" rot="-1600701">
            <a:off x="17242236" y="2127270"/>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3"/>
            <a:stretch>
              <a:fillRect l="0" t="0" r="0" b="0"/>
            </a:stretch>
          </a:blipFill>
        </p:spPr>
      </p:sp>
      <p:sp>
        <p:nvSpPr>
          <p:cNvPr name="Freeform 4" id="4"/>
          <p:cNvSpPr/>
          <p:nvPr/>
        </p:nvSpPr>
        <p:spPr>
          <a:xfrm flipH="false" flipV="false" rot="1558470">
            <a:off x="15684667" y="9326501"/>
            <a:ext cx="1129301" cy="1199788"/>
          </a:xfrm>
          <a:custGeom>
            <a:avLst/>
            <a:gdLst/>
            <a:ahLst/>
            <a:cxnLst/>
            <a:rect r="r" b="b" t="t" l="l"/>
            <a:pathLst>
              <a:path h="1199788" w="1129301">
                <a:moveTo>
                  <a:pt x="0" y="0"/>
                </a:moveTo>
                <a:lnTo>
                  <a:pt x="1129301" y="0"/>
                </a:lnTo>
                <a:lnTo>
                  <a:pt x="1129301" y="1199789"/>
                </a:lnTo>
                <a:lnTo>
                  <a:pt x="0" y="1199789"/>
                </a:lnTo>
                <a:lnTo>
                  <a:pt x="0" y="0"/>
                </a:lnTo>
                <a:close/>
              </a:path>
            </a:pathLst>
          </a:custGeom>
          <a:blipFill>
            <a:blip r:embed="rId4"/>
            <a:stretch>
              <a:fillRect l="0" t="0" r="0" b="0"/>
            </a:stretch>
          </a:blipFill>
        </p:spPr>
      </p:sp>
      <p:sp>
        <p:nvSpPr>
          <p:cNvPr name="Freeform 5" id="5"/>
          <p:cNvSpPr/>
          <p:nvPr/>
        </p:nvSpPr>
        <p:spPr>
          <a:xfrm flipH="false" flipV="false" rot="0">
            <a:off x="-430379" y="2078107"/>
            <a:ext cx="1112030" cy="1140544"/>
          </a:xfrm>
          <a:custGeom>
            <a:avLst/>
            <a:gdLst/>
            <a:ahLst/>
            <a:cxnLst/>
            <a:rect r="r" b="b" t="t" l="l"/>
            <a:pathLst>
              <a:path h="1140544" w="1112030">
                <a:moveTo>
                  <a:pt x="0" y="0"/>
                </a:moveTo>
                <a:lnTo>
                  <a:pt x="1112030" y="0"/>
                </a:lnTo>
                <a:lnTo>
                  <a:pt x="1112030" y="1140543"/>
                </a:lnTo>
                <a:lnTo>
                  <a:pt x="0" y="1140543"/>
                </a:lnTo>
                <a:lnTo>
                  <a:pt x="0" y="0"/>
                </a:lnTo>
                <a:close/>
              </a:path>
            </a:pathLst>
          </a:custGeom>
          <a:blipFill>
            <a:blip r:embed="rId5"/>
            <a:stretch>
              <a:fillRect l="0" t="0" r="0" b="0"/>
            </a:stretch>
          </a:blipFill>
        </p:spPr>
      </p:sp>
      <p:sp>
        <p:nvSpPr>
          <p:cNvPr name="Freeform 6" id="6"/>
          <p:cNvSpPr/>
          <p:nvPr/>
        </p:nvSpPr>
        <p:spPr>
          <a:xfrm flipH="false" flipV="false" rot="-941928">
            <a:off x="1578330" y="-385310"/>
            <a:ext cx="835498" cy="1602074"/>
          </a:xfrm>
          <a:custGeom>
            <a:avLst/>
            <a:gdLst/>
            <a:ahLst/>
            <a:cxnLst/>
            <a:rect r="r" b="b" t="t" l="l"/>
            <a:pathLst>
              <a:path h="1602074" w="835498">
                <a:moveTo>
                  <a:pt x="0" y="0"/>
                </a:moveTo>
                <a:lnTo>
                  <a:pt x="835498" y="0"/>
                </a:lnTo>
                <a:lnTo>
                  <a:pt x="835498" y="1602074"/>
                </a:lnTo>
                <a:lnTo>
                  <a:pt x="0" y="1602074"/>
                </a:lnTo>
                <a:lnTo>
                  <a:pt x="0" y="0"/>
                </a:lnTo>
                <a:close/>
              </a:path>
            </a:pathLst>
          </a:custGeom>
          <a:blipFill>
            <a:blip r:embed="rId6"/>
            <a:stretch>
              <a:fillRect l="0" t="0" r="0" b="0"/>
            </a:stretch>
          </a:blipFill>
        </p:spPr>
      </p:sp>
      <p:sp>
        <p:nvSpPr>
          <p:cNvPr name="Freeform 7" id="7"/>
          <p:cNvSpPr/>
          <p:nvPr/>
        </p:nvSpPr>
        <p:spPr>
          <a:xfrm flipH="false" flipV="false" rot="0">
            <a:off x="-53126" y="6013288"/>
            <a:ext cx="878280" cy="827217"/>
          </a:xfrm>
          <a:custGeom>
            <a:avLst/>
            <a:gdLst/>
            <a:ahLst/>
            <a:cxnLst/>
            <a:rect r="r" b="b" t="t" l="l"/>
            <a:pathLst>
              <a:path h="827217" w="878280">
                <a:moveTo>
                  <a:pt x="0" y="0"/>
                </a:moveTo>
                <a:lnTo>
                  <a:pt x="878280" y="0"/>
                </a:lnTo>
                <a:lnTo>
                  <a:pt x="878280" y="827217"/>
                </a:lnTo>
                <a:lnTo>
                  <a:pt x="0" y="827217"/>
                </a:lnTo>
                <a:lnTo>
                  <a:pt x="0" y="0"/>
                </a:lnTo>
                <a:close/>
              </a:path>
            </a:pathLst>
          </a:custGeom>
          <a:blipFill>
            <a:blip r:embed="rId7"/>
            <a:stretch>
              <a:fillRect l="0" t="0" r="0" b="0"/>
            </a:stretch>
          </a:blipFill>
        </p:spPr>
      </p:sp>
      <p:sp>
        <p:nvSpPr>
          <p:cNvPr name="Freeform 8" id="8"/>
          <p:cNvSpPr/>
          <p:nvPr/>
        </p:nvSpPr>
        <p:spPr>
          <a:xfrm flipH="false" flipV="false" rot="1662890">
            <a:off x="17226562" y="6013288"/>
            <a:ext cx="1260214" cy="1497294"/>
          </a:xfrm>
          <a:custGeom>
            <a:avLst/>
            <a:gdLst/>
            <a:ahLst/>
            <a:cxnLst/>
            <a:rect r="r" b="b" t="t" l="l"/>
            <a:pathLst>
              <a:path h="1497294" w="1260214">
                <a:moveTo>
                  <a:pt x="0" y="0"/>
                </a:moveTo>
                <a:lnTo>
                  <a:pt x="1260214" y="0"/>
                </a:lnTo>
                <a:lnTo>
                  <a:pt x="1260214" y="1497294"/>
                </a:lnTo>
                <a:lnTo>
                  <a:pt x="0" y="1497294"/>
                </a:lnTo>
                <a:lnTo>
                  <a:pt x="0" y="0"/>
                </a:lnTo>
                <a:close/>
              </a:path>
            </a:pathLst>
          </a:custGeom>
          <a:blipFill>
            <a:blip r:embed="rId8"/>
            <a:stretch>
              <a:fillRect l="0" t="0" r="0" b="0"/>
            </a:stretch>
          </a:blipFill>
        </p:spPr>
      </p:sp>
      <p:sp>
        <p:nvSpPr>
          <p:cNvPr name="Freeform 9" id="9"/>
          <p:cNvSpPr/>
          <p:nvPr/>
        </p:nvSpPr>
        <p:spPr>
          <a:xfrm flipH="false" flipV="false" rot="0">
            <a:off x="15592158" y="-2342"/>
            <a:ext cx="850955" cy="836137"/>
          </a:xfrm>
          <a:custGeom>
            <a:avLst/>
            <a:gdLst/>
            <a:ahLst/>
            <a:cxnLst/>
            <a:rect r="r" b="b" t="t" l="l"/>
            <a:pathLst>
              <a:path h="836137" w="850955">
                <a:moveTo>
                  <a:pt x="0" y="0"/>
                </a:moveTo>
                <a:lnTo>
                  <a:pt x="850955" y="0"/>
                </a:lnTo>
                <a:lnTo>
                  <a:pt x="850955" y="836138"/>
                </a:lnTo>
                <a:lnTo>
                  <a:pt x="0" y="836138"/>
                </a:lnTo>
                <a:lnTo>
                  <a:pt x="0" y="0"/>
                </a:lnTo>
                <a:close/>
              </a:path>
            </a:pathLst>
          </a:custGeom>
          <a:blipFill>
            <a:blip r:embed="rId9"/>
            <a:stretch>
              <a:fillRect l="0" t="0" r="0" b="0"/>
            </a:stretch>
          </a:blipFill>
        </p:spPr>
      </p:sp>
      <p:grpSp>
        <p:nvGrpSpPr>
          <p:cNvPr name="Group 10" id="10"/>
          <p:cNvGrpSpPr/>
          <p:nvPr/>
        </p:nvGrpSpPr>
        <p:grpSpPr>
          <a:xfrm rot="0">
            <a:off x="2695842" y="5772389"/>
            <a:ext cx="3476386" cy="3476386"/>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56BE1"/>
            </a:solidFill>
          </p:spPr>
        </p:sp>
        <p:sp>
          <p:nvSpPr>
            <p:cNvPr name="TextBox 12" id="12"/>
            <p:cNvSpPr txBox="true"/>
            <p:nvPr/>
          </p:nvSpPr>
          <p:spPr>
            <a:xfrm>
              <a:off x="76200" y="-133350"/>
              <a:ext cx="660400" cy="869950"/>
            </a:xfrm>
            <a:prstGeom prst="rect">
              <a:avLst/>
            </a:prstGeom>
          </p:spPr>
          <p:txBody>
            <a:bodyPr anchor="ctr" rtlCol="false" tIns="50800" lIns="50800" bIns="50800" rIns="50800"/>
            <a:lstStyle/>
            <a:p>
              <a:pPr algn="ctr">
                <a:lnSpc>
                  <a:spcPts val="3941"/>
                </a:lnSpc>
              </a:pPr>
            </a:p>
          </p:txBody>
        </p:sp>
      </p:grpSp>
      <p:sp>
        <p:nvSpPr>
          <p:cNvPr name="TextBox 13" id="13"/>
          <p:cNvSpPr txBox="true"/>
          <p:nvPr/>
        </p:nvSpPr>
        <p:spPr>
          <a:xfrm rot="0">
            <a:off x="2654553" y="4737785"/>
            <a:ext cx="3558964" cy="316230"/>
          </a:xfrm>
          <a:prstGeom prst="rect">
            <a:avLst/>
          </a:prstGeom>
        </p:spPr>
        <p:txBody>
          <a:bodyPr anchor="t" rtlCol="false" tIns="0" lIns="0" bIns="0" rIns="0">
            <a:spAutoFit/>
          </a:bodyPr>
          <a:lstStyle/>
          <a:p>
            <a:pPr algn="ctr">
              <a:lnSpc>
                <a:spcPts val="2520"/>
              </a:lnSpc>
              <a:spcBef>
                <a:spcPct val="0"/>
              </a:spcBef>
            </a:pPr>
            <a:r>
              <a:rPr lang="en-US" sz="1800">
                <a:solidFill>
                  <a:srgbClr val="FFFFFF"/>
                </a:solidFill>
                <a:latin typeface="Mokoto"/>
                <a:ea typeface="Mokoto"/>
                <a:cs typeface="Mokoto"/>
                <a:sym typeface="Mokoto"/>
              </a:rPr>
              <a:t>Real‑time Analysis</a:t>
            </a:r>
          </a:p>
        </p:txBody>
      </p:sp>
      <p:sp>
        <p:nvSpPr>
          <p:cNvPr name="TextBox 14" id="14"/>
          <p:cNvSpPr txBox="true"/>
          <p:nvPr/>
        </p:nvSpPr>
        <p:spPr>
          <a:xfrm rot="0">
            <a:off x="3896781" y="4067366"/>
            <a:ext cx="1074508" cy="550827"/>
          </a:xfrm>
          <a:prstGeom prst="rect">
            <a:avLst/>
          </a:prstGeom>
        </p:spPr>
        <p:txBody>
          <a:bodyPr anchor="t" rtlCol="false" tIns="0" lIns="0" bIns="0" rIns="0">
            <a:spAutoFit/>
          </a:bodyPr>
          <a:lstStyle/>
          <a:p>
            <a:pPr algn="ctr">
              <a:lnSpc>
                <a:spcPts val="4542"/>
              </a:lnSpc>
              <a:spcBef>
                <a:spcPct val="0"/>
              </a:spcBef>
            </a:pPr>
            <a:r>
              <a:rPr lang="en-US" sz="3244">
                <a:solidFill>
                  <a:srgbClr val="FFFFFF"/>
                </a:solidFill>
                <a:latin typeface="Mokoto"/>
                <a:ea typeface="Mokoto"/>
                <a:cs typeface="Mokoto"/>
                <a:sym typeface="Mokoto"/>
              </a:rPr>
              <a:t>01</a:t>
            </a:r>
          </a:p>
        </p:txBody>
      </p:sp>
      <p:sp>
        <p:nvSpPr>
          <p:cNvPr name="TextBox 15" id="15"/>
          <p:cNvSpPr txBox="true"/>
          <p:nvPr/>
        </p:nvSpPr>
        <p:spPr>
          <a:xfrm rot="0">
            <a:off x="3227740" y="7087989"/>
            <a:ext cx="2406417" cy="816610"/>
          </a:xfrm>
          <a:prstGeom prst="rect">
            <a:avLst/>
          </a:prstGeom>
        </p:spPr>
        <p:txBody>
          <a:bodyPr anchor="t" rtlCol="false" tIns="0" lIns="0" bIns="0" rIns="0">
            <a:spAutoFit/>
          </a:bodyPr>
          <a:lstStyle/>
          <a:p>
            <a:pPr algn="ctr">
              <a:lnSpc>
                <a:spcPts val="2239"/>
              </a:lnSpc>
            </a:pPr>
            <a:r>
              <a:rPr lang="en-US" sz="1599">
                <a:solidFill>
                  <a:srgbClr val="FFFFFF"/>
                </a:solidFill>
                <a:latin typeface="Montserrat"/>
                <a:ea typeface="Montserrat"/>
                <a:cs typeface="Montserrat"/>
                <a:sym typeface="Montserrat"/>
              </a:rPr>
              <a:t>Instant sentiment detection from simple questions</a:t>
            </a:r>
          </a:p>
        </p:txBody>
      </p:sp>
      <p:sp>
        <p:nvSpPr>
          <p:cNvPr name="TextBox 16" id="16"/>
          <p:cNvSpPr txBox="true"/>
          <p:nvPr/>
        </p:nvSpPr>
        <p:spPr>
          <a:xfrm rot="0">
            <a:off x="8606746" y="4067366"/>
            <a:ext cx="1074508" cy="550827"/>
          </a:xfrm>
          <a:prstGeom prst="rect">
            <a:avLst/>
          </a:prstGeom>
        </p:spPr>
        <p:txBody>
          <a:bodyPr anchor="t" rtlCol="false" tIns="0" lIns="0" bIns="0" rIns="0">
            <a:spAutoFit/>
          </a:bodyPr>
          <a:lstStyle/>
          <a:p>
            <a:pPr algn="ctr">
              <a:lnSpc>
                <a:spcPts val="4542"/>
              </a:lnSpc>
              <a:spcBef>
                <a:spcPct val="0"/>
              </a:spcBef>
            </a:pPr>
            <a:r>
              <a:rPr lang="en-US" sz="3244">
                <a:solidFill>
                  <a:srgbClr val="FFFFFF"/>
                </a:solidFill>
                <a:latin typeface="Mokoto"/>
                <a:ea typeface="Mokoto"/>
                <a:cs typeface="Mokoto"/>
                <a:sym typeface="Mokoto"/>
              </a:rPr>
              <a:t>02</a:t>
            </a:r>
          </a:p>
        </p:txBody>
      </p:sp>
      <p:grpSp>
        <p:nvGrpSpPr>
          <p:cNvPr name="Group 17" id="17"/>
          <p:cNvGrpSpPr/>
          <p:nvPr/>
        </p:nvGrpSpPr>
        <p:grpSpPr>
          <a:xfrm rot="0">
            <a:off x="7405807" y="5772389"/>
            <a:ext cx="3476386" cy="3476386"/>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56BE1"/>
            </a:solidFill>
          </p:spPr>
        </p:sp>
        <p:sp>
          <p:nvSpPr>
            <p:cNvPr name="TextBox 19" id="19"/>
            <p:cNvSpPr txBox="true"/>
            <p:nvPr/>
          </p:nvSpPr>
          <p:spPr>
            <a:xfrm>
              <a:off x="76200" y="-133350"/>
              <a:ext cx="660400" cy="869950"/>
            </a:xfrm>
            <a:prstGeom prst="rect">
              <a:avLst/>
            </a:prstGeom>
          </p:spPr>
          <p:txBody>
            <a:bodyPr anchor="ctr" rtlCol="false" tIns="50800" lIns="50800" bIns="50800" rIns="50800"/>
            <a:lstStyle/>
            <a:p>
              <a:pPr algn="ctr">
                <a:lnSpc>
                  <a:spcPts val="3941"/>
                </a:lnSpc>
              </a:pPr>
            </a:p>
          </p:txBody>
        </p:sp>
      </p:grpSp>
      <p:sp>
        <p:nvSpPr>
          <p:cNvPr name="TextBox 20" id="20"/>
          <p:cNvSpPr txBox="true"/>
          <p:nvPr/>
        </p:nvSpPr>
        <p:spPr>
          <a:xfrm rot="0">
            <a:off x="7364518" y="4737785"/>
            <a:ext cx="3558964" cy="316230"/>
          </a:xfrm>
          <a:prstGeom prst="rect">
            <a:avLst/>
          </a:prstGeom>
        </p:spPr>
        <p:txBody>
          <a:bodyPr anchor="t" rtlCol="false" tIns="0" lIns="0" bIns="0" rIns="0">
            <a:spAutoFit/>
          </a:bodyPr>
          <a:lstStyle/>
          <a:p>
            <a:pPr algn="ctr">
              <a:lnSpc>
                <a:spcPts val="2520"/>
              </a:lnSpc>
              <a:spcBef>
                <a:spcPct val="0"/>
              </a:spcBef>
            </a:pPr>
            <a:r>
              <a:rPr lang="en-US" sz="1800">
                <a:solidFill>
                  <a:srgbClr val="FFFFFF"/>
                </a:solidFill>
                <a:latin typeface="Mokoto"/>
                <a:ea typeface="Mokoto"/>
                <a:cs typeface="Mokoto"/>
                <a:sym typeface="Mokoto"/>
              </a:rPr>
              <a:t>Ease of use</a:t>
            </a:r>
          </a:p>
        </p:txBody>
      </p:sp>
      <p:sp>
        <p:nvSpPr>
          <p:cNvPr name="TextBox 21" id="21"/>
          <p:cNvSpPr txBox="true"/>
          <p:nvPr/>
        </p:nvSpPr>
        <p:spPr>
          <a:xfrm rot="0">
            <a:off x="7940791" y="6733360"/>
            <a:ext cx="2406417" cy="1369060"/>
          </a:xfrm>
          <a:prstGeom prst="rect">
            <a:avLst/>
          </a:prstGeom>
        </p:spPr>
        <p:txBody>
          <a:bodyPr anchor="t" rtlCol="false" tIns="0" lIns="0" bIns="0" rIns="0">
            <a:spAutoFit/>
          </a:bodyPr>
          <a:lstStyle/>
          <a:p>
            <a:pPr algn="ctr">
              <a:lnSpc>
                <a:spcPts val="2239"/>
              </a:lnSpc>
            </a:pPr>
            <a:r>
              <a:rPr lang="en-US" sz="1599">
                <a:solidFill>
                  <a:srgbClr val="FFFFFF"/>
                </a:solidFill>
                <a:latin typeface="Montserrat"/>
                <a:ea typeface="Montserrat"/>
                <a:cs typeface="Montserrat"/>
                <a:sym typeface="Montserrat"/>
              </a:rPr>
              <a:t>Designed to be approachable and easy to use by utilizing simple yet elegant chat user interface </a:t>
            </a:r>
          </a:p>
        </p:txBody>
      </p:sp>
      <p:grpSp>
        <p:nvGrpSpPr>
          <p:cNvPr name="Group 22" id="22"/>
          <p:cNvGrpSpPr/>
          <p:nvPr/>
        </p:nvGrpSpPr>
        <p:grpSpPr>
          <a:xfrm rot="0">
            <a:off x="12115772" y="5772389"/>
            <a:ext cx="3476386" cy="3476386"/>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56BE1"/>
            </a:solidFill>
          </p:spPr>
        </p:sp>
        <p:sp>
          <p:nvSpPr>
            <p:cNvPr name="TextBox 24" id="24"/>
            <p:cNvSpPr txBox="true"/>
            <p:nvPr/>
          </p:nvSpPr>
          <p:spPr>
            <a:xfrm>
              <a:off x="76200" y="-133350"/>
              <a:ext cx="660400" cy="869950"/>
            </a:xfrm>
            <a:prstGeom prst="rect">
              <a:avLst/>
            </a:prstGeom>
          </p:spPr>
          <p:txBody>
            <a:bodyPr anchor="ctr" rtlCol="false" tIns="50800" lIns="50800" bIns="50800" rIns="50800"/>
            <a:lstStyle/>
            <a:p>
              <a:pPr algn="ctr">
                <a:lnSpc>
                  <a:spcPts val="3941"/>
                </a:lnSpc>
              </a:pPr>
            </a:p>
          </p:txBody>
        </p:sp>
      </p:grpSp>
      <p:sp>
        <p:nvSpPr>
          <p:cNvPr name="TextBox 25" id="25"/>
          <p:cNvSpPr txBox="true"/>
          <p:nvPr/>
        </p:nvSpPr>
        <p:spPr>
          <a:xfrm rot="0">
            <a:off x="12074483" y="4737785"/>
            <a:ext cx="3558964" cy="316230"/>
          </a:xfrm>
          <a:prstGeom prst="rect">
            <a:avLst/>
          </a:prstGeom>
        </p:spPr>
        <p:txBody>
          <a:bodyPr anchor="t" rtlCol="false" tIns="0" lIns="0" bIns="0" rIns="0">
            <a:spAutoFit/>
          </a:bodyPr>
          <a:lstStyle/>
          <a:p>
            <a:pPr algn="ctr">
              <a:lnSpc>
                <a:spcPts val="2520"/>
              </a:lnSpc>
              <a:spcBef>
                <a:spcPct val="0"/>
              </a:spcBef>
            </a:pPr>
            <a:r>
              <a:rPr lang="en-US" sz="1800">
                <a:solidFill>
                  <a:srgbClr val="FFFFFF"/>
                </a:solidFill>
                <a:latin typeface="Mokoto"/>
                <a:ea typeface="Mokoto"/>
                <a:cs typeface="Mokoto"/>
                <a:sym typeface="Mokoto"/>
              </a:rPr>
              <a:t>Privacy first</a:t>
            </a:r>
          </a:p>
        </p:txBody>
      </p:sp>
      <p:sp>
        <p:nvSpPr>
          <p:cNvPr name="TextBox 26" id="26"/>
          <p:cNvSpPr txBox="true"/>
          <p:nvPr/>
        </p:nvSpPr>
        <p:spPr>
          <a:xfrm rot="0">
            <a:off x="13316711" y="4067366"/>
            <a:ext cx="1074508" cy="550827"/>
          </a:xfrm>
          <a:prstGeom prst="rect">
            <a:avLst/>
          </a:prstGeom>
        </p:spPr>
        <p:txBody>
          <a:bodyPr anchor="t" rtlCol="false" tIns="0" lIns="0" bIns="0" rIns="0">
            <a:spAutoFit/>
          </a:bodyPr>
          <a:lstStyle/>
          <a:p>
            <a:pPr algn="ctr">
              <a:lnSpc>
                <a:spcPts val="4542"/>
              </a:lnSpc>
              <a:spcBef>
                <a:spcPct val="0"/>
              </a:spcBef>
            </a:pPr>
            <a:r>
              <a:rPr lang="en-US" sz="3244">
                <a:solidFill>
                  <a:srgbClr val="FFFFFF"/>
                </a:solidFill>
                <a:latin typeface="Mokoto"/>
                <a:ea typeface="Mokoto"/>
                <a:cs typeface="Mokoto"/>
                <a:sym typeface="Mokoto"/>
              </a:rPr>
              <a:t>03</a:t>
            </a:r>
          </a:p>
        </p:txBody>
      </p:sp>
      <p:sp>
        <p:nvSpPr>
          <p:cNvPr name="TextBox 27" id="27"/>
          <p:cNvSpPr txBox="true"/>
          <p:nvPr/>
        </p:nvSpPr>
        <p:spPr>
          <a:xfrm rot="0">
            <a:off x="12526420" y="6733360"/>
            <a:ext cx="2655091" cy="1369060"/>
          </a:xfrm>
          <a:prstGeom prst="rect">
            <a:avLst/>
          </a:prstGeom>
        </p:spPr>
        <p:txBody>
          <a:bodyPr anchor="t" rtlCol="false" tIns="0" lIns="0" bIns="0" rIns="0">
            <a:spAutoFit/>
          </a:bodyPr>
          <a:lstStyle/>
          <a:p>
            <a:pPr algn="ctr">
              <a:lnSpc>
                <a:spcPts val="2239"/>
              </a:lnSpc>
            </a:pPr>
            <a:r>
              <a:rPr lang="en-US" sz="1599">
                <a:solidFill>
                  <a:srgbClr val="FFFFFF"/>
                </a:solidFill>
                <a:latin typeface="Montserrat"/>
                <a:ea typeface="Montserrat"/>
                <a:cs typeface="Montserrat"/>
                <a:sym typeface="Montserrat"/>
              </a:rPr>
              <a:t>All data anonymized and handled secu</a:t>
            </a:r>
            <a:r>
              <a:rPr lang="en-US" sz="1599">
                <a:solidFill>
                  <a:srgbClr val="FFFFFF"/>
                </a:solidFill>
                <a:latin typeface="Montserrat"/>
                <a:ea typeface="Montserrat"/>
                <a:cs typeface="Montserrat"/>
                <a:sym typeface="Montserrat"/>
              </a:rPr>
              <a:t>rely assuring the user that all inputs made remain 100% anonymous</a:t>
            </a:r>
          </a:p>
        </p:txBody>
      </p:sp>
      <p:sp>
        <p:nvSpPr>
          <p:cNvPr name="TextBox 28" id="28"/>
          <p:cNvSpPr txBox="true"/>
          <p:nvPr/>
        </p:nvSpPr>
        <p:spPr>
          <a:xfrm rot="0">
            <a:off x="3896781" y="2079247"/>
            <a:ext cx="10497487" cy="816610"/>
          </a:xfrm>
          <a:prstGeom prst="rect">
            <a:avLst/>
          </a:prstGeom>
        </p:spPr>
        <p:txBody>
          <a:bodyPr anchor="t" rtlCol="false" tIns="0" lIns="0" bIns="0" rIns="0">
            <a:spAutoFit/>
          </a:bodyPr>
          <a:lstStyle/>
          <a:p>
            <a:pPr algn="ctr">
              <a:lnSpc>
                <a:spcPts val="2239"/>
              </a:lnSpc>
            </a:pPr>
            <a:r>
              <a:rPr lang="en-US" sz="1599">
                <a:solidFill>
                  <a:srgbClr val="FFFFFF"/>
                </a:solidFill>
                <a:latin typeface="Montserrat"/>
                <a:ea typeface="Montserrat"/>
                <a:cs typeface="Montserrat"/>
                <a:sym typeface="Montserrat"/>
              </a:rPr>
              <a:t>SeriniBot combines the latest transformer‑based language models with a privacy‑first approach to deliver empathetic interactions. Every conversation is anonymized: no personally identifying information is stored, and all processing happens over secure, encrypted channels.</a:t>
            </a:r>
          </a:p>
        </p:txBody>
      </p:sp>
      <p:sp>
        <p:nvSpPr>
          <p:cNvPr name="TextBox 29" id="29"/>
          <p:cNvSpPr txBox="true"/>
          <p:nvPr/>
        </p:nvSpPr>
        <p:spPr>
          <a:xfrm rot="0">
            <a:off x="3310551" y="1069801"/>
            <a:ext cx="11666899" cy="683104"/>
          </a:xfrm>
          <a:prstGeom prst="rect">
            <a:avLst/>
          </a:prstGeom>
        </p:spPr>
        <p:txBody>
          <a:bodyPr anchor="t" rtlCol="false" tIns="0" lIns="0" bIns="0" rIns="0">
            <a:spAutoFit/>
          </a:bodyPr>
          <a:lstStyle/>
          <a:p>
            <a:pPr algn="ctr">
              <a:lnSpc>
                <a:spcPts val="5391"/>
              </a:lnSpc>
            </a:pPr>
            <a:r>
              <a:rPr lang="en-US" sz="4319">
                <a:solidFill>
                  <a:srgbClr val="FFFFFF"/>
                </a:solidFill>
                <a:latin typeface="Mokoto"/>
                <a:ea typeface="Mokoto"/>
                <a:cs typeface="Mokoto"/>
                <a:sym typeface="Mokoto"/>
              </a:rPr>
              <a:t>KEY FEATURES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Freeform 2" id="2"/>
          <p:cNvSpPr/>
          <p:nvPr/>
        </p:nvSpPr>
        <p:spPr>
          <a:xfrm flipH="false" flipV="false" rot="1392916">
            <a:off x="1472812" y="8447106"/>
            <a:ext cx="1158181" cy="1295867"/>
          </a:xfrm>
          <a:custGeom>
            <a:avLst/>
            <a:gdLst/>
            <a:ahLst/>
            <a:cxnLst/>
            <a:rect r="r" b="b" t="t" l="l"/>
            <a:pathLst>
              <a:path h="1295867" w="1158181">
                <a:moveTo>
                  <a:pt x="0" y="0"/>
                </a:moveTo>
                <a:lnTo>
                  <a:pt x="1158181" y="0"/>
                </a:lnTo>
                <a:lnTo>
                  <a:pt x="1158181" y="1295866"/>
                </a:lnTo>
                <a:lnTo>
                  <a:pt x="0" y="1295866"/>
                </a:lnTo>
                <a:lnTo>
                  <a:pt x="0" y="0"/>
                </a:lnTo>
                <a:close/>
              </a:path>
            </a:pathLst>
          </a:custGeom>
          <a:blipFill>
            <a:blip r:embed="rId2"/>
            <a:stretch>
              <a:fillRect l="0" t="0" r="0" b="0"/>
            </a:stretch>
          </a:blipFill>
        </p:spPr>
      </p:sp>
      <p:sp>
        <p:nvSpPr>
          <p:cNvPr name="Freeform 3" id="3"/>
          <p:cNvSpPr/>
          <p:nvPr/>
        </p:nvSpPr>
        <p:spPr>
          <a:xfrm flipH="false" flipV="false" rot="-1600701">
            <a:off x="15885219" y="1766260"/>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3"/>
            <a:stretch>
              <a:fillRect l="0" t="0" r="0" b="0"/>
            </a:stretch>
          </a:blipFill>
        </p:spPr>
      </p:sp>
      <p:sp>
        <p:nvSpPr>
          <p:cNvPr name="Freeform 4" id="4"/>
          <p:cNvSpPr/>
          <p:nvPr/>
        </p:nvSpPr>
        <p:spPr>
          <a:xfrm flipH="false" flipV="false" rot="1558470">
            <a:off x="15684667" y="8726581"/>
            <a:ext cx="1129301" cy="1199788"/>
          </a:xfrm>
          <a:custGeom>
            <a:avLst/>
            <a:gdLst/>
            <a:ahLst/>
            <a:cxnLst/>
            <a:rect r="r" b="b" t="t" l="l"/>
            <a:pathLst>
              <a:path h="1199788" w="1129301">
                <a:moveTo>
                  <a:pt x="0" y="0"/>
                </a:moveTo>
                <a:lnTo>
                  <a:pt x="1129301" y="0"/>
                </a:lnTo>
                <a:lnTo>
                  <a:pt x="1129301" y="1199789"/>
                </a:lnTo>
                <a:lnTo>
                  <a:pt x="0" y="1199789"/>
                </a:lnTo>
                <a:lnTo>
                  <a:pt x="0" y="0"/>
                </a:lnTo>
                <a:close/>
              </a:path>
            </a:pathLst>
          </a:custGeom>
          <a:blipFill>
            <a:blip r:embed="rId4"/>
            <a:stretch>
              <a:fillRect l="0" t="0" r="0" b="0"/>
            </a:stretch>
          </a:blipFill>
        </p:spPr>
      </p:sp>
      <p:sp>
        <p:nvSpPr>
          <p:cNvPr name="Freeform 5" id="5"/>
          <p:cNvSpPr/>
          <p:nvPr/>
        </p:nvSpPr>
        <p:spPr>
          <a:xfrm flipH="false" flipV="false" rot="0">
            <a:off x="825154" y="1264584"/>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5"/>
            <a:stretch>
              <a:fillRect l="0" t="0" r="0" b="0"/>
            </a:stretch>
          </a:blipFill>
        </p:spPr>
      </p:sp>
      <p:sp>
        <p:nvSpPr>
          <p:cNvPr name="Freeform 6" id="6"/>
          <p:cNvSpPr/>
          <p:nvPr/>
        </p:nvSpPr>
        <p:spPr>
          <a:xfrm flipH="false" flipV="false" rot="-941928">
            <a:off x="3141835" y="448253"/>
            <a:ext cx="835498" cy="1602074"/>
          </a:xfrm>
          <a:custGeom>
            <a:avLst/>
            <a:gdLst/>
            <a:ahLst/>
            <a:cxnLst/>
            <a:rect r="r" b="b" t="t" l="l"/>
            <a:pathLst>
              <a:path h="1602074" w="835498">
                <a:moveTo>
                  <a:pt x="0" y="0"/>
                </a:moveTo>
                <a:lnTo>
                  <a:pt x="835498" y="0"/>
                </a:lnTo>
                <a:lnTo>
                  <a:pt x="835498" y="1602074"/>
                </a:lnTo>
                <a:lnTo>
                  <a:pt x="0" y="1602074"/>
                </a:lnTo>
                <a:lnTo>
                  <a:pt x="0" y="0"/>
                </a:lnTo>
                <a:close/>
              </a:path>
            </a:pathLst>
          </a:custGeom>
          <a:blipFill>
            <a:blip r:embed="rId6"/>
            <a:stretch>
              <a:fillRect l="0" t="0" r="0" b="0"/>
            </a:stretch>
          </a:blipFill>
        </p:spPr>
      </p:sp>
      <p:sp>
        <p:nvSpPr>
          <p:cNvPr name="Freeform 7" id="7"/>
          <p:cNvSpPr/>
          <p:nvPr/>
        </p:nvSpPr>
        <p:spPr>
          <a:xfrm flipH="false" flipV="false" rot="0">
            <a:off x="589560" y="6596168"/>
            <a:ext cx="878280" cy="827217"/>
          </a:xfrm>
          <a:custGeom>
            <a:avLst/>
            <a:gdLst/>
            <a:ahLst/>
            <a:cxnLst/>
            <a:rect r="r" b="b" t="t" l="l"/>
            <a:pathLst>
              <a:path h="827217" w="878280">
                <a:moveTo>
                  <a:pt x="0" y="0"/>
                </a:moveTo>
                <a:lnTo>
                  <a:pt x="878280" y="0"/>
                </a:lnTo>
                <a:lnTo>
                  <a:pt x="878280" y="827217"/>
                </a:lnTo>
                <a:lnTo>
                  <a:pt x="0" y="827217"/>
                </a:lnTo>
                <a:lnTo>
                  <a:pt x="0" y="0"/>
                </a:lnTo>
                <a:close/>
              </a:path>
            </a:pathLst>
          </a:custGeom>
          <a:blipFill>
            <a:blip r:embed="rId7"/>
            <a:stretch>
              <a:fillRect l="0" t="0" r="0" b="0"/>
            </a:stretch>
          </a:blipFill>
        </p:spPr>
      </p:sp>
      <p:sp>
        <p:nvSpPr>
          <p:cNvPr name="Freeform 8" id="8"/>
          <p:cNvSpPr/>
          <p:nvPr/>
        </p:nvSpPr>
        <p:spPr>
          <a:xfrm flipH="false" flipV="false" rot="0">
            <a:off x="16488949" y="6792823"/>
            <a:ext cx="1061438" cy="1261123"/>
          </a:xfrm>
          <a:custGeom>
            <a:avLst/>
            <a:gdLst/>
            <a:ahLst/>
            <a:cxnLst/>
            <a:rect r="r" b="b" t="t" l="l"/>
            <a:pathLst>
              <a:path h="1261123" w="1061438">
                <a:moveTo>
                  <a:pt x="0" y="0"/>
                </a:moveTo>
                <a:lnTo>
                  <a:pt x="1061438" y="0"/>
                </a:lnTo>
                <a:lnTo>
                  <a:pt x="1061438" y="1261124"/>
                </a:lnTo>
                <a:lnTo>
                  <a:pt x="0" y="1261124"/>
                </a:lnTo>
                <a:lnTo>
                  <a:pt x="0" y="0"/>
                </a:lnTo>
                <a:close/>
              </a:path>
            </a:pathLst>
          </a:custGeom>
          <a:blipFill>
            <a:blip r:embed="rId8"/>
            <a:stretch>
              <a:fillRect l="0" t="0" r="0" b="0"/>
            </a:stretch>
          </a:blipFill>
        </p:spPr>
      </p:sp>
      <p:sp>
        <p:nvSpPr>
          <p:cNvPr name="Freeform 9" id="9"/>
          <p:cNvSpPr/>
          <p:nvPr/>
        </p:nvSpPr>
        <p:spPr>
          <a:xfrm flipH="false" flipV="false" rot="0">
            <a:off x="14551972" y="727072"/>
            <a:ext cx="850955" cy="836137"/>
          </a:xfrm>
          <a:custGeom>
            <a:avLst/>
            <a:gdLst/>
            <a:ahLst/>
            <a:cxnLst/>
            <a:rect r="r" b="b" t="t" l="l"/>
            <a:pathLst>
              <a:path h="836137" w="850955">
                <a:moveTo>
                  <a:pt x="0" y="0"/>
                </a:moveTo>
                <a:lnTo>
                  <a:pt x="850955" y="0"/>
                </a:lnTo>
                <a:lnTo>
                  <a:pt x="850955" y="836137"/>
                </a:lnTo>
                <a:lnTo>
                  <a:pt x="0" y="836137"/>
                </a:lnTo>
                <a:lnTo>
                  <a:pt x="0" y="0"/>
                </a:lnTo>
                <a:close/>
              </a:path>
            </a:pathLst>
          </a:custGeom>
          <a:blipFill>
            <a:blip r:embed="rId9"/>
            <a:stretch>
              <a:fillRect l="0" t="0" r="0" b="0"/>
            </a:stretch>
          </a:blipFill>
        </p:spPr>
      </p:sp>
      <p:sp>
        <p:nvSpPr>
          <p:cNvPr name="TextBox 10" id="10"/>
          <p:cNvSpPr txBox="true"/>
          <p:nvPr/>
        </p:nvSpPr>
        <p:spPr>
          <a:xfrm rot="0">
            <a:off x="4876284" y="4447229"/>
            <a:ext cx="8535432" cy="1363967"/>
          </a:xfrm>
          <a:prstGeom prst="rect">
            <a:avLst/>
          </a:prstGeom>
        </p:spPr>
        <p:txBody>
          <a:bodyPr anchor="t" rtlCol="false" tIns="0" lIns="0" bIns="0" rIns="0">
            <a:spAutoFit/>
          </a:bodyPr>
          <a:lstStyle/>
          <a:p>
            <a:pPr algn="ctr">
              <a:lnSpc>
                <a:spcPts val="5391"/>
              </a:lnSpc>
            </a:pPr>
            <a:r>
              <a:rPr lang="en-US" sz="4319">
                <a:solidFill>
                  <a:srgbClr val="FFFFFF"/>
                </a:solidFill>
                <a:latin typeface="Mokoto"/>
                <a:ea typeface="Mokoto"/>
                <a:cs typeface="Mokoto"/>
                <a:sym typeface="Mokoto"/>
              </a:rPr>
              <a:t>SYSTEM ARCHITECTURE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Freeform 2" id="2"/>
          <p:cNvSpPr/>
          <p:nvPr/>
        </p:nvSpPr>
        <p:spPr>
          <a:xfrm flipH="false" flipV="false" rot="0">
            <a:off x="-1495471" y="-1806807"/>
            <a:ext cx="4641250" cy="4211934"/>
          </a:xfrm>
          <a:custGeom>
            <a:avLst/>
            <a:gdLst/>
            <a:ahLst/>
            <a:cxnLst/>
            <a:rect r="r" b="b" t="t" l="l"/>
            <a:pathLst>
              <a:path h="4211934" w="4641250">
                <a:moveTo>
                  <a:pt x="0" y="0"/>
                </a:moveTo>
                <a:lnTo>
                  <a:pt x="4641250" y="0"/>
                </a:lnTo>
                <a:lnTo>
                  <a:pt x="4641250" y="4211935"/>
                </a:lnTo>
                <a:lnTo>
                  <a:pt x="0" y="4211935"/>
                </a:lnTo>
                <a:lnTo>
                  <a:pt x="0" y="0"/>
                </a:lnTo>
                <a:close/>
              </a:path>
            </a:pathLst>
          </a:custGeom>
          <a:blipFill>
            <a:blip r:embed="rId2"/>
            <a:stretch>
              <a:fillRect l="0" t="0" r="0" b="0"/>
            </a:stretch>
          </a:blipFill>
        </p:spPr>
      </p:sp>
      <p:sp>
        <p:nvSpPr>
          <p:cNvPr name="Freeform 3" id="3"/>
          <p:cNvSpPr/>
          <p:nvPr/>
        </p:nvSpPr>
        <p:spPr>
          <a:xfrm flipH="false" flipV="false" rot="0">
            <a:off x="13422249" y="5418528"/>
            <a:ext cx="7674102" cy="8229600"/>
          </a:xfrm>
          <a:custGeom>
            <a:avLst/>
            <a:gdLst/>
            <a:ahLst/>
            <a:cxnLst/>
            <a:rect r="r" b="b" t="t" l="l"/>
            <a:pathLst>
              <a:path h="8229600" w="7674102">
                <a:moveTo>
                  <a:pt x="0" y="0"/>
                </a:moveTo>
                <a:lnTo>
                  <a:pt x="7674102" y="0"/>
                </a:lnTo>
                <a:lnTo>
                  <a:pt x="7674102"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5314299">
            <a:off x="-2855847" y="6743327"/>
            <a:ext cx="6654437" cy="6446486"/>
          </a:xfrm>
          <a:custGeom>
            <a:avLst/>
            <a:gdLst/>
            <a:ahLst/>
            <a:cxnLst/>
            <a:rect r="r" b="b" t="t" l="l"/>
            <a:pathLst>
              <a:path h="6446486" w="6654437">
                <a:moveTo>
                  <a:pt x="0" y="0"/>
                </a:moveTo>
                <a:lnTo>
                  <a:pt x="6654437" y="0"/>
                </a:lnTo>
                <a:lnTo>
                  <a:pt x="6654437" y="6446486"/>
                </a:lnTo>
                <a:lnTo>
                  <a:pt x="0" y="6446486"/>
                </a:lnTo>
                <a:lnTo>
                  <a:pt x="0" y="0"/>
                </a:lnTo>
                <a:close/>
              </a:path>
            </a:pathLst>
          </a:custGeom>
          <a:blipFill>
            <a:blip r:embed="rId4"/>
            <a:stretch>
              <a:fillRect l="0" t="0" r="0" b="0"/>
            </a:stretch>
          </a:blipFill>
        </p:spPr>
      </p:sp>
      <p:sp>
        <p:nvSpPr>
          <p:cNvPr name="Freeform 5" id="5"/>
          <p:cNvSpPr/>
          <p:nvPr/>
        </p:nvSpPr>
        <p:spPr>
          <a:xfrm flipH="false" flipV="false" rot="122150">
            <a:off x="11903418" y="-4183523"/>
            <a:ext cx="7153009" cy="6178411"/>
          </a:xfrm>
          <a:custGeom>
            <a:avLst/>
            <a:gdLst/>
            <a:ahLst/>
            <a:cxnLst/>
            <a:rect r="r" b="b" t="t" l="l"/>
            <a:pathLst>
              <a:path h="6178411" w="7153009">
                <a:moveTo>
                  <a:pt x="0" y="0"/>
                </a:moveTo>
                <a:lnTo>
                  <a:pt x="7153008" y="0"/>
                </a:lnTo>
                <a:lnTo>
                  <a:pt x="7153008" y="6178411"/>
                </a:lnTo>
                <a:lnTo>
                  <a:pt x="0" y="6178411"/>
                </a:lnTo>
                <a:lnTo>
                  <a:pt x="0" y="0"/>
                </a:lnTo>
                <a:close/>
              </a:path>
            </a:pathLst>
          </a:custGeom>
          <a:blipFill>
            <a:blip r:embed="rId5"/>
            <a:stretch>
              <a:fillRect l="0" t="0" r="0" b="0"/>
            </a:stretch>
          </a:blipFill>
        </p:spPr>
      </p:sp>
      <p:sp>
        <p:nvSpPr>
          <p:cNvPr name="TextBox 6" id="6"/>
          <p:cNvSpPr txBox="true"/>
          <p:nvPr/>
        </p:nvSpPr>
        <p:spPr>
          <a:xfrm rot="0">
            <a:off x="2887757" y="2745371"/>
            <a:ext cx="9438781" cy="1317422"/>
          </a:xfrm>
          <a:prstGeom prst="rect">
            <a:avLst/>
          </a:prstGeom>
        </p:spPr>
        <p:txBody>
          <a:bodyPr anchor="t" rtlCol="false" tIns="0" lIns="0" bIns="0" rIns="0">
            <a:spAutoFit/>
          </a:bodyPr>
          <a:lstStyle/>
          <a:p>
            <a:pPr algn="l">
              <a:lnSpc>
                <a:spcPts val="5241"/>
              </a:lnSpc>
            </a:pPr>
            <a:r>
              <a:rPr lang="en-US" sz="4200">
                <a:solidFill>
                  <a:srgbClr val="FFFFFF"/>
                </a:solidFill>
                <a:latin typeface="Mokoto"/>
                <a:ea typeface="Mokoto"/>
                <a:cs typeface="Mokoto"/>
                <a:sym typeface="Mokoto"/>
              </a:rPr>
              <a:t>MAJOR STEPS IN DEVELOPMENT</a:t>
            </a:r>
          </a:p>
        </p:txBody>
      </p:sp>
      <p:sp>
        <p:nvSpPr>
          <p:cNvPr name="TextBox 7" id="7"/>
          <p:cNvSpPr txBox="true"/>
          <p:nvPr/>
        </p:nvSpPr>
        <p:spPr>
          <a:xfrm rot="0">
            <a:off x="2887757" y="5706153"/>
            <a:ext cx="3367954" cy="943397"/>
          </a:xfrm>
          <a:prstGeom prst="rect">
            <a:avLst/>
          </a:prstGeom>
        </p:spPr>
        <p:txBody>
          <a:bodyPr anchor="t" rtlCol="false" tIns="0" lIns="0" bIns="0" rIns="0">
            <a:spAutoFit/>
          </a:bodyPr>
          <a:lstStyle/>
          <a:p>
            <a:pPr algn="l">
              <a:lnSpc>
                <a:spcPts val="1925"/>
              </a:lnSpc>
            </a:pPr>
            <a:r>
              <a:rPr lang="en-US" sz="1375">
                <a:solidFill>
                  <a:srgbClr val="FFFFFF"/>
                </a:solidFill>
                <a:latin typeface="Montserrat"/>
                <a:ea typeface="Montserrat"/>
                <a:cs typeface="Montserrat"/>
                <a:sym typeface="Montserrat"/>
              </a:rPr>
              <a:t>Data &amp; Preprocessing module cleans and tokenizes incoming text, converting it into the numerical inputs that power the model.</a:t>
            </a:r>
          </a:p>
        </p:txBody>
      </p:sp>
      <p:sp>
        <p:nvSpPr>
          <p:cNvPr name="TextBox 8" id="8"/>
          <p:cNvSpPr txBox="true"/>
          <p:nvPr/>
        </p:nvSpPr>
        <p:spPr>
          <a:xfrm rot="0">
            <a:off x="6811718" y="5706153"/>
            <a:ext cx="3087993" cy="1418275"/>
          </a:xfrm>
          <a:prstGeom prst="rect">
            <a:avLst/>
          </a:prstGeom>
        </p:spPr>
        <p:txBody>
          <a:bodyPr anchor="t" rtlCol="false" tIns="0" lIns="0" bIns="0" rIns="0">
            <a:spAutoFit/>
          </a:bodyPr>
          <a:lstStyle/>
          <a:p>
            <a:pPr algn="l">
              <a:lnSpc>
                <a:spcPts val="1925"/>
              </a:lnSpc>
            </a:pPr>
            <a:r>
              <a:rPr lang="en-US" sz="1375">
                <a:solidFill>
                  <a:srgbClr val="FFFFFF"/>
                </a:solidFill>
                <a:latin typeface="Montserrat"/>
                <a:ea typeface="Montserrat"/>
                <a:cs typeface="Montserrat"/>
                <a:sym typeface="Montserrat"/>
              </a:rPr>
              <a:t>the Model Training Pipeline, built with PyTorch Lightning, trains and fine‑tunes a DistilRoBERTa‑based classifier, complete with learning‑rate scheduling and mixed precision for efficiency.</a:t>
            </a:r>
          </a:p>
        </p:txBody>
      </p:sp>
      <p:sp>
        <p:nvSpPr>
          <p:cNvPr name="TextBox 9" id="9"/>
          <p:cNvSpPr txBox="true"/>
          <p:nvPr/>
        </p:nvSpPr>
        <p:spPr>
          <a:xfrm rot="0">
            <a:off x="10732632" y="5706153"/>
            <a:ext cx="3553386" cy="1180836"/>
          </a:xfrm>
          <a:prstGeom prst="rect">
            <a:avLst/>
          </a:prstGeom>
        </p:spPr>
        <p:txBody>
          <a:bodyPr anchor="t" rtlCol="false" tIns="0" lIns="0" bIns="0" rIns="0">
            <a:spAutoFit/>
          </a:bodyPr>
          <a:lstStyle/>
          <a:p>
            <a:pPr algn="l">
              <a:lnSpc>
                <a:spcPts val="1925"/>
              </a:lnSpc>
            </a:pPr>
            <a:r>
              <a:rPr lang="en-US" sz="1375">
                <a:solidFill>
                  <a:srgbClr val="FFFFFF"/>
                </a:solidFill>
                <a:latin typeface="Montserrat"/>
                <a:ea typeface="Montserrat"/>
                <a:cs typeface="Montserrat"/>
                <a:sym typeface="Montserrat"/>
              </a:rPr>
              <a:t>Finally, the Inference API, implemented in FastAPI, exposes endpoints that the front‑end chatbot calls to analyze user messages an</a:t>
            </a:r>
            <a:r>
              <a:rPr lang="en-US" sz="1375">
                <a:solidFill>
                  <a:srgbClr val="FFFFFF"/>
                </a:solidFill>
                <a:latin typeface="Montserrat"/>
                <a:ea typeface="Montserrat"/>
                <a:cs typeface="Montserrat"/>
                <a:sym typeface="Montserrat"/>
              </a:rPr>
              <a:t>d return responses instantly.</a:t>
            </a:r>
          </a:p>
        </p:txBody>
      </p:sp>
      <p:sp>
        <p:nvSpPr>
          <p:cNvPr name="Freeform 10" id="10"/>
          <p:cNvSpPr/>
          <p:nvPr/>
        </p:nvSpPr>
        <p:spPr>
          <a:xfrm flipH="false" flipV="false" rot="-1600701">
            <a:off x="17481867" y="2626461"/>
            <a:ext cx="1207461" cy="1277736"/>
          </a:xfrm>
          <a:custGeom>
            <a:avLst/>
            <a:gdLst/>
            <a:ahLst/>
            <a:cxnLst/>
            <a:rect r="r" b="b" t="t" l="l"/>
            <a:pathLst>
              <a:path h="1277736" w="1207461">
                <a:moveTo>
                  <a:pt x="0" y="0"/>
                </a:moveTo>
                <a:lnTo>
                  <a:pt x="1207461" y="0"/>
                </a:lnTo>
                <a:lnTo>
                  <a:pt x="1207461" y="1277736"/>
                </a:lnTo>
                <a:lnTo>
                  <a:pt x="0" y="1277736"/>
                </a:lnTo>
                <a:lnTo>
                  <a:pt x="0" y="0"/>
                </a:lnTo>
                <a:close/>
              </a:path>
            </a:pathLst>
          </a:custGeom>
          <a:blipFill>
            <a:blip r:embed="rId6"/>
            <a:stretch>
              <a:fillRect l="0" t="0" r="0" b="0"/>
            </a:stretch>
          </a:blipFill>
        </p:spPr>
      </p:sp>
      <p:sp>
        <p:nvSpPr>
          <p:cNvPr name="Freeform 11" id="11"/>
          <p:cNvSpPr/>
          <p:nvPr/>
        </p:nvSpPr>
        <p:spPr>
          <a:xfrm flipH="false" flipV="false" rot="1558470">
            <a:off x="12277033" y="8603576"/>
            <a:ext cx="797660" cy="847448"/>
          </a:xfrm>
          <a:custGeom>
            <a:avLst/>
            <a:gdLst/>
            <a:ahLst/>
            <a:cxnLst/>
            <a:rect r="r" b="b" t="t" l="l"/>
            <a:pathLst>
              <a:path h="847448" w="797660">
                <a:moveTo>
                  <a:pt x="0" y="0"/>
                </a:moveTo>
                <a:lnTo>
                  <a:pt x="797660" y="0"/>
                </a:lnTo>
                <a:lnTo>
                  <a:pt x="797660" y="847448"/>
                </a:lnTo>
                <a:lnTo>
                  <a:pt x="0" y="847448"/>
                </a:lnTo>
                <a:lnTo>
                  <a:pt x="0" y="0"/>
                </a:lnTo>
                <a:close/>
              </a:path>
            </a:pathLst>
          </a:custGeom>
          <a:blipFill>
            <a:blip r:embed="rId7"/>
            <a:stretch>
              <a:fillRect l="0" t="0" r="0" b="0"/>
            </a:stretch>
          </a:blipFill>
        </p:spPr>
      </p:sp>
      <p:sp>
        <p:nvSpPr>
          <p:cNvPr name="Freeform 12" id="12"/>
          <p:cNvSpPr/>
          <p:nvPr/>
        </p:nvSpPr>
        <p:spPr>
          <a:xfrm flipH="false" flipV="false" rot="0">
            <a:off x="-96964" y="2472541"/>
            <a:ext cx="922118" cy="945762"/>
          </a:xfrm>
          <a:custGeom>
            <a:avLst/>
            <a:gdLst/>
            <a:ahLst/>
            <a:cxnLst/>
            <a:rect r="r" b="b" t="t" l="l"/>
            <a:pathLst>
              <a:path h="945762" w="922118">
                <a:moveTo>
                  <a:pt x="0" y="0"/>
                </a:moveTo>
                <a:lnTo>
                  <a:pt x="922118" y="0"/>
                </a:lnTo>
                <a:lnTo>
                  <a:pt x="922118" y="945762"/>
                </a:lnTo>
                <a:lnTo>
                  <a:pt x="0" y="945762"/>
                </a:lnTo>
                <a:lnTo>
                  <a:pt x="0" y="0"/>
                </a:lnTo>
                <a:close/>
              </a:path>
            </a:pathLst>
          </a:custGeom>
          <a:blipFill>
            <a:blip r:embed="rId8"/>
            <a:stretch>
              <a:fillRect l="0" t="0" r="0" b="0"/>
            </a:stretch>
          </a:blipFill>
        </p:spPr>
      </p:sp>
      <p:sp>
        <p:nvSpPr>
          <p:cNvPr name="Freeform 13" id="13"/>
          <p:cNvSpPr/>
          <p:nvPr/>
        </p:nvSpPr>
        <p:spPr>
          <a:xfrm flipH="false" flipV="false" rot="-1494861">
            <a:off x="3855320" y="-501876"/>
            <a:ext cx="835498" cy="1602074"/>
          </a:xfrm>
          <a:custGeom>
            <a:avLst/>
            <a:gdLst/>
            <a:ahLst/>
            <a:cxnLst/>
            <a:rect r="r" b="b" t="t" l="l"/>
            <a:pathLst>
              <a:path h="1602074" w="835498">
                <a:moveTo>
                  <a:pt x="0" y="0"/>
                </a:moveTo>
                <a:lnTo>
                  <a:pt x="835498" y="0"/>
                </a:lnTo>
                <a:lnTo>
                  <a:pt x="835498" y="1602073"/>
                </a:lnTo>
                <a:lnTo>
                  <a:pt x="0" y="1602073"/>
                </a:lnTo>
                <a:lnTo>
                  <a:pt x="0" y="0"/>
                </a:lnTo>
                <a:close/>
              </a:path>
            </a:pathLst>
          </a:custGeom>
          <a:blipFill>
            <a:blip r:embed="rId9"/>
            <a:stretch>
              <a:fillRect l="0" t="0" r="0" b="0"/>
            </a:stretch>
          </a:blipFill>
        </p:spPr>
      </p:sp>
      <p:sp>
        <p:nvSpPr>
          <p:cNvPr name="Freeform 14" id="14"/>
          <p:cNvSpPr/>
          <p:nvPr/>
        </p:nvSpPr>
        <p:spPr>
          <a:xfrm flipH="false" flipV="false" rot="0">
            <a:off x="0" y="6059487"/>
            <a:ext cx="878280" cy="827217"/>
          </a:xfrm>
          <a:custGeom>
            <a:avLst/>
            <a:gdLst/>
            <a:ahLst/>
            <a:cxnLst/>
            <a:rect r="r" b="b" t="t" l="l"/>
            <a:pathLst>
              <a:path h="827217" w="878280">
                <a:moveTo>
                  <a:pt x="0" y="0"/>
                </a:moveTo>
                <a:lnTo>
                  <a:pt x="878280" y="0"/>
                </a:lnTo>
                <a:lnTo>
                  <a:pt x="878280" y="827217"/>
                </a:lnTo>
                <a:lnTo>
                  <a:pt x="0" y="827217"/>
                </a:lnTo>
                <a:lnTo>
                  <a:pt x="0" y="0"/>
                </a:lnTo>
                <a:close/>
              </a:path>
            </a:pathLst>
          </a:custGeom>
          <a:blipFill>
            <a:blip r:embed="rId10"/>
            <a:stretch>
              <a:fillRect l="0" t="0" r="0" b="0"/>
            </a:stretch>
          </a:blipFill>
        </p:spPr>
      </p:sp>
      <p:sp>
        <p:nvSpPr>
          <p:cNvPr name="Freeform 15" id="15"/>
          <p:cNvSpPr/>
          <p:nvPr/>
        </p:nvSpPr>
        <p:spPr>
          <a:xfrm flipH="false" flipV="false" rot="0">
            <a:off x="8355715" y="9533328"/>
            <a:ext cx="1061438" cy="1261123"/>
          </a:xfrm>
          <a:custGeom>
            <a:avLst/>
            <a:gdLst/>
            <a:ahLst/>
            <a:cxnLst/>
            <a:rect r="r" b="b" t="t" l="l"/>
            <a:pathLst>
              <a:path h="1261123" w="1061438">
                <a:moveTo>
                  <a:pt x="0" y="0"/>
                </a:moveTo>
                <a:lnTo>
                  <a:pt x="1061438" y="0"/>
                </a:lnTo>
                <a:lnTo>
                  <a:pt x="1061438" y="1261123"/>
                </a:lnTo>
                <a:lnTo>
                  <a:pt x="0" y="1261123"/>
                </a:lnTo>
                <a:lnTo>
                  <a:pt x="0" y="0"/>
                </a:lnTo>
                <a:close/>
              </a:path>
            </a:pathLst>
          </a:custGeom>
          <a:blipFill>
            <a:blip r:embed="rId11"/>
            <a:stretch>
              <a:fillRect l="0" t="0" r="0" b="0"/>
            </a:stretch>
          </a:blipFill>
        </p:spPr>
      </p:sp>
      <p:sp>
        <p:nvSpPr>
          <p:cNvPr name="Freeform 16" id="16"/>
          <p:cNvSpPr/>
          <p:nvPr/>
        </p:nvSpPr>
        <p:spPr>
          <a:xfrm flipH="false" flipV="false" rot="0">
            <a:off x="9609522" y="-271111"/>
            <a:ext cx="580378" cy="570272"/>
          </a:xfrm>
          <a:custGeom>
            <a:avLst/>
            <a:gdLst/>
            <a:ahLst/>
            <a:cxnLst/>
            <a:rect r="r" b="b" t="t" l="l"/>
            <a:pathLst>
              <a:path h="570272" w="580378">
                <a:moveTo>
                  <a:pt x="0" y="0"/>
                </a:moveTo>
                <a:lnTo>
                  <a:pt x="580378" y="0"/>
                </a:lnTo>
                <a:lnTo>
                  <a:pt x="580378" y="570272"/>
                </a:lnTo>
                <a:lnTo>
                  <a:pt x="0" y="570272"/>
                </a:lnTo>
                <a:lnTo>
                  <a:pt x="0" y="0"/>
                </a:lnTo>
                <a:close/>
              </a:path>
            </a:pathLst>
          </a:custGeom>
          <a:blipFill>
            <a:blip r:embed="rId12"/>
            <a:stretch>
              <a:fillRect l="0" t="0" r="0" b="0"/>
            </a:stretch>
          </a:blipFill>
        </p:spPr>
      </p:sp>
      <p:sp>
        <p:nvSpPr>
          <p:cNvPr name="TextBox 17" id="17"/>
          <p:cNvSpPr txBox="true"/>
          <p:nvPr/>
        </p:nvSpPr>
        <p:spPr>
          <a:xfrm rot="0">
            <a:off x="2887757" y="4869218"/>
            <a:ext cx="3558964" cy="630555"/>
          </a:xfrm>
          <a:prstGeom prst="rect">
            <a:avLst/>
          </a:prstGeom>
        </p:spPr>
        <p:txBody>
          <a:bodyPr anchor="t" rtlCol="false" tIns="0" lIns="0" bIns="0" rIns="0">
            <a:spAutoFit/>
          </a:bodyPr>
          <a:lstStyle/>
          <a:p>
            <a:pPr algn="l">
              <a:lnSpc>
                <a:spcPts val="2520"/>
              </a:lnSpc>
              <a:spcBef>
                <a:spcPct val="0"/>
              </a:spcBef>
            </a:pPr>
            <a:r>
              <a:rPr lang="en-US" sz="1800">
                <a:solidFill>
                  <a:srgbClr val="FFFFFF"/>
                </a:solidFill>
                <a:latin typeface="Mokoto"/>
                <a:ea typeface="Mokoto"/>
                <a:cs typeface="Mokoto"/>
                <a:sym typeface="Mokoto"/>
              </a:rPr>
              <a:t>Data &amp; Preprocessing</a:t>
            </a:r>
          </a:p>
        </p:txBody>
      </p:sp>
      <p:sp>
        <p:nvSpPr>
          <p:cNvPr name="TextBox 18" id="18"/>
          <p:cNvSpPr txBox="true"/>
          <p:nvPr/>
        </p:nvSpPr>
        <p:spPr>
          <a:xfrm rot="0">
            <a:off x="6811718" y="4869218"/>
            <a:ext cx="3558964" cy="630555"/>
          </a:xfrm>
          <a:prstGeom prst="rect">
            <a:avLst/>
          </a:prstGeom>
        </p:spPr>
        <p:txBody>
          <a:bodyPr anchor="t" rtlCol="false" tIns="0" lIns="0" bIns="0" rIns="0">
            <a:spAutoFit/>
          </a:bodyPr>
          <a:lstStyle/>
          <a:p>
            <a:pPr algn="l">
              <a:lnSpc>
                <a:spcPts val="2520"/>
              </a:lnSpc>
              <a:spcBef>
                <a:spcPct val="0"/>
              </a:spcBef>
            </a:pPr>
            <a:r>
              <a:rPr lang="en-US" sz="1800">
                <a:solidFill>
                  <a:srgbClr val="FFFFFF"/>
                </a:solidFill>
                <a:latin typeface="Mokoto"/>
                <a:ea typeface="Mokoto"/>
                <a:cs typeface="Mokoto"/>
                <a:sym typeface="Mokoto"/>
              </a:rPr>
              <a:t>Model Training and evaluation</a:t>
            </a:r>
          </a:p>
        </p:txBody>
      </p:sp>
      <p:sp>
        <p:nvSpPr>
          <p:cNvPr name="TextBox 19" id="19"/>
          <p:cNvSpPr txBox="true"/>
          <p:nvPr/>
        </p:nvSpPr>
        <p:spPr>
          <a:xfrm rot="0">
            <a:off x="10732632" y="4869218"/>
            <a:ext cx="3558964" cy="630555"/>
          </a:xfrm>
          <a:prstGeom prst="rect">
            <a:avLst/>
          </a:prstGeom>
        </p:spPr>
        <p:txBody>
          <a:bodyPr anchor="t" rtlCol="false" tIns="0" lIns="0" bIns="0" rIns="0">
            <a:spAutoFit/>
          </a:bodyPr>
          <a:lstStyle/>
          <a:p>
            <a:pPr algn="l">
              <a:lnSpc>
                <a:spcPts val="2520"/>
              </a:lnSpc>
              <a:spcBef>
                <a:spcPct val="0"/>
              </a:spcBef>
            </a:pPr>
            <a:r>
              <a:rPr lang="en-US" sz="1800">
                <a:solidFill>
                  <a:srgbClr val="FFFFFF"/>
                </a:solidFill>
                <a:latin typeface="Mokoto"/>
                <a:ea typeface="Mokoto"/>
                <a:cs typeface="Mokoto"/>
                <a:sym typeface="Mokoto"/>
              </a:rPr>
              <a:t>Inference API &amp; Frontend</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TextBox 2" id="2"/>
          <p:cNvSpPr txBox="true"/>
          <p:nvPr/>
        </p:nvSpPr>
        <p:spPr>
          <a:xfrm rot="0">
            <a:off x="2952149" y="5020246"/>
            <a:ext cx="3216353" cy="316230"/>
          </a:xfrm>
          <a:prstGeom prst="rect">
            <a:avLst/>
          </a:prstGeom>
        </p:spPr>
        <p:txBody>
          <a:bodyPr anchor="t" rtlCol="false" tIns="0" lIns="0" bIns="0" rIns="0">
            <a:spAutoFit/>
          </a:bodyPr>
          <a:lstStyle/>
          <a:p>
            <a:pPr algn="l">
              <a:lnSpc>
                <a:spcPts val="2520"/>
              </a:lnSpc>
              <a:spcBef>
                <a:spcPct val="0"/>
              </a:spcBef>
            </a:pPr>
            <a:r>
              <a:rPr lang="en-US" sz="1800">
                <a:solidFill>
                  <a:srgbClr val="FFFFFF"/>
                </a:solidFill>
                <a:latin typeface="Mokoto"/>
                <a:ea typeface="Mokoto"/>
                <a:cs typeface="Mokoto"/>
                <a:sym typeface="Mokoto"/>
              </a:rPr>
              <a:t>Encoder</a:t>
            </a:r>
          </a:p>
        </p:txBody>
      </p:sp>
      <p:sp>
        <p:nvSpPr>
          <p:cNvPr name="TextBox 3" id="3"/>
          <p:cNvSpPr txBox="true"/>
          <p:nvPr/>
        </p:nvSpPr>
        <p:spPr>
          <a:xfrm rot="0">
            <a:off x="9919467" y="4885944"/>
            <a:ext cx="3216353" cy="630555"/>
          </a:xfrm>
          <a:prstGeom prst="rect">
            <a:avLst/>
          </a:prstGeom>
        </p:spPr>
        <p:txBody>
          <a:bodyPr anchor="t" rtlCol="false" tIns="0" lIns="0" bIns="0" rIns="0">
            <a:spAutoFit/>
          </a:bodyPr>
          <a:lstStyle/>
          <a:p>
            <a:pPr algn="l">
              <a:lnSpc>
                <a:spcPts val="2520"/>
              </a:lnSpc>
              <a:spcBef>
                <a:spcPct val="0"/>
              </a:spcBef>
            </a:pPr>
            <a:r>
              <a:rPr lang="en-US" sz="1800">
                <a:solidFill>
                  <a:srgbClr val="FFFFFF"/>
                </a:solidFill>
                <a:latin typeface="Mokoto"/>
                <a:ea typeface="Mokoto"/>
                <a:cs typeface="Mokoto"/>
                <a:sym typeface="Mokoto"/>
              </a:rPr>
              <a:t>Loss Function and Optimizer</a:t>
            </a:r>
          </a:p>
        </p:txBody>
      </p:sp>
      <p:sp>
        <p:nvSpPr>
          <p:cNvPr name="TextBox 4" id="4"/>
          <p:cNvSpPr txBox="true"/>
          <p:nvPr/>
        </p:nvSpPr>
        <p:spPr>
          <a:xfrm rot="0">
            <a:off x="6762520" y="5020246"/>
            <a:ext cx="2703164" cy="316230"/>
          </a:xfrm>
          <a:prstGeom prst="rect">
            <a:avLst/>
          </a:prstGeom>
        </p:spPr>
        <p:txBody>
          <a:bodyPr anchor="t" rtlCol="false" tIns="0" lIns="0" bIns="0" rIns="0">
            <a:spAutoFit/>
          </a:bodyPr>
          <a:lstStyle/>
          <a:p>
            <a:pPr algn="l">
              <a:lnSpc>
                <a:spcPts val="2520"/>
              </a:lnSpc>
              <a:spcBef>
                <a:spcPct val="0"/>
              </a:spcBef>
            </a:pPr>
            <a:r>
              <a:rPr lang="en-US" sz="1800">
                <a:solidFill>
                  <a:srgbClr val="FFFFFF"/>
                </a:solidFill>
                <a:latin typeface="Mokoto"/>
                <a:ea typeface="Mokoto"/>
                <a:cs typeface="Mokoto"/>
                <a:sym typeface="Mokoto"/>
              </a:rPr>
              <a:t>Classifier</a:t>
            </a:r>
          </a:p>
        </p:txBody>
      </p:sp>
      <p:sp>
        <p:nvSpPr>
          <p:cNvPr name="TextBox 5" id="5"/>
          <p:cNvSpPr txBox="true"/>
          <p:nvPr/>
        </p:nvSpPr>
        <p:spPr>
          <a:xfrm rot="0">
            <a:off x="12964511" y="5020246"/>
            <a:ext cx="3040769" cy="316230"/>
          </a:xfrm>
          <a:prstGeom prst="rect">
            <a:avLst/>
          </a:prstGeom>
        </p:spPr>
        <p:txBody>
          <a:bodyPr anchor="t" rtlCol="false" tIns="0" lIns="0" bIns="0" rIns="0">
            <a:spAutoFit/>
          </a:bodyPr>
          <a:lstStyle/>
          <a:p>
            <a:pPr algn="l">
              <a:lnSpc>
                <a:spcPts val="2520"/>
              </a:lnSpc>
              <a:spcBef>
                <a:spcPct val="0"/>
              </a:spcBef>
            </a:pPr>
            <a:r>
              <a:rPr lang="en-US" sz="1800">
                <a:solidFill>
                  <a:srgbClr val="FFFFFF"/>
                </a:solidFill>
                <a:latin typeface="Mokoto"/>
                <a:ea typeface="Mokoto"/>
                <a:cs typeface="Mokoto"/>
                <a:sym typeface="Mokoto"/>
              </a:rPr>
              <a:t>Hyperparamters </a:t>
            </a:r>
          </a:p>
        </p:txBody>
      </p:sp>
      <p:sp>
        <p:nvSpPr>
          <p:cNvPr name="TextBox 6" id="6"/>
          <p:cNvSpPr txBox="true"/>
          <p:nvPr/>
        </p:nvSpPr>
        <p:spPr>
          <a:xfrm rot="0">
            <a:off x="2952149" y="6112706"/>
            <a:ext cx="2802316" cy="816610"/>
          </a:xfrm>
          <a:prstGeom prst="rect">
            <a:avLst/>
          </a:prstGeom>
        </p:spPr>
        <p:txBody>
          <a:bodyPr anchor="t" rtlCol="false" tIns="0" lIns="0" bIns="0" rIns="0">
            <a:spAutoFit/>
          </a:bodyPr>
          <a:lstStyle/>
          <a:p>
            <a:pPr algn="l">
              <a:lnSpc>
                <a:spcPts val="2239"/>
              </a:lnSpc>
            </a:pPr>
            <a:r>
              <a:rPr lang="en-US" sz="1599">
                <a:solidFill>
                  <a:srgbClr val="FFFFFF"/>
                </a:solidFill>
                <a:latin typeface="Montserrat"/>
                <a:ea typeface="Montserrat"/>
                <a:cs typeface="Montserrat"/>
                <a:sym typeface="Montserrat"/>
              </a:rPr>
              <a:t>6‑layer DistilRoBERTa (66M params) Transformer Model</a:t>
            </a:r>
          </a:p>
        </p:txBody>
      </p:sp>
      <p:sp>
        <p:nvSpPr>
          <p:cNvPr name="TextBox 7" id="7"/>
          <p:cNvSpPr txBox="true"/>
          <p:nvPr/>
        </p:nvSpPr>
        <p:spPr>
          <a:xfrm rot="0">
            <a:off x="9919467" y="5974594"/>
            <a:ext cx="2802316" cy="1369060"/>
          </a:xfrm>
          <a:prstGeom prst="rect">
            <a:avLst/>
          </a:prstGeom>
        </p:spPr>
        <p:txBody>
          <a:bodyPr anchor="t" rtlCol="false" tIns="0" lIns="0" bIns="0" rIns="0">
            <a:spAutoFit/>
          </a:bodyPr>
          <a:lstStyle/>
          <a:p>
            <a:pPr algn="l">
              <a:lnSpc>
                <a:spcPts val="2239"/>
              </a:lnSpc>
            </a:pPr>
            <a:r>
              <a:rPr lang="en-US" sz="1599">
                <a:solidFill>
                  <a:srgbClr val="FFFFFF"/>
                </a:solidFill>
                <a:latin typeface="Montserrat"/>
                <a:ea typeface="Montserrat"/>
                <a:cs typeface="Montserrat"/>
                <a:sym typeface="Montserrat"/>
              </a:rPr>
              <a:t>CrossEntropy was used due to encoded output of encoder and AdamW Optimizer was used for backpropogation </a:t>
            </a:r>
          </a:p>
        </p:txBody>
      </p:sp>
      <p:sp>
        <p:nvSpPr>
          <p:cNvPr name="TextBox 8" id="8"/>
          <p:cNvSpPr txBox="true"/>
          <p:nvPr/>
        </p:nvSpPr>
        <p:spPr>
          <a:xfrm rot="0">
            <a:off x="6762520" y="5974594"/>
            <a:ext cx="2381480" cy="1645285"/>
          </a:xfrm>
          <a:prstGeom prst="rect">
            <a:avLst/>
          </a:prstGeom>
        </p:spPr>
        <p:txBody>
          <a:bodyPr anchor="t" rtlCol="false" tIns="0" lIns="0" bIns="0" rIns="0">
            <a:spAutoFit/>
          </a:bodyPr>
          <a:lstStyle/>
          <a:p>
            <a:pPr algn="l">
              <a:lnSpc>
                <a:spcPts val="2239"/>
              </a:lnSpc>
            </a:pPr>
            <a:r>
              <a:rPr lang="en-US" sz="1599">
                <a:solidFill>
                  <a:srgbClr val="FFFFFF"/>
                </a:solidFill>
                <a:latin typeface="Montserrat"/>
                <a:ea typeface="Montserrat"/>
                <a:cs typeface="Montserrat"/>
                <a:sym typeface="Montserrat"/>
              </a:rPr>
              <a:t>Two Dense Fully Connected Neural Network Layers with a softmax activation function for binary classification</a:t>
            </a:r>
          </a:p>
        </p:txBody>
      </p:sp>
      <p:sp>
        <p:nvSpPr>
          <p:cNvPr name="TextBox 9" id="9"/>
          <p:cNvSpPr txBox="true"/>
          <p:nvPr/>
        </p:nvSpPr>
        <p:spPr>
          <a:xfrm rot="0">
            <a:off x="13133314" y="5791257"/>
            <a:ext cx="2703164" cy="2750185"/>
          </a:xfrm>
          <a:prstGeom prst="rect">
            <a:avLst/>
          </a:prstGeom>
        </p:spPr>
        <p:txBody>
          <a:bodyPr anchor="t" rtlCol="false" tIns="0" lIns="0" bIns="0" rIns="0">
            <a:spAutoFit/>
          </a:bodyPr>
          <a:lstStyle/>
          <a:p>
            <a:pPr algn="l">
              <a:lnSpc>
                <a:spcPts val="2239"/>
              </a:lnSpc>
            </a:pPr>
            <a:r>
              <a:rPr lang="en-US" sz="1599">
                <a:solidFill>
                  <a:srgbClr val="FFFFFF"/>
                </a:solidFill>
                <a:latin typeface="Montserrat"/>
                <a:ea typeface="Montserrat"/>
                <a:cs typeface="Montserrat"/>
                <a:sym typeface="Montserrat"/>
              </a:rPr>
              <a:t>initialized training with an AdamW optimizer at a learning rate of 2×10⁻⁵, pairing it with a linear learning‑rate scheduler that warms up for the first 10 percent of total steps. Dropout layers intrinsic to the transformer blocks provide regularization.</a:t>
            </a:r>
          </a:p>
        </p:txBody>
      </p:sp>
      <p:sp>
        <p:nvSpPr>
          <p:cNvPr name="TextBox 10" id="10"/>
          <p:cNvSpPr txBox="true"/>
          <p:nvPr/>
        </p:nvSpPr>
        <p:spPr>
          <a:xfrm rot="0">
            <a:off x="2952149" y="2279161"/>
            <a:ext cx="12383702" cy="683104"/>
          </a:xfrm>
          <a:prstGeom prst="rect">
            <a:avLst/>
          </a:prstGeom>
        </p:spPr>
        <p:txBody>
          <a:bodyPr anchor="t" rtlCol="false" tIns="0" lIns="0" bIns="0" rIns="0">
            <a:spAutoFit/>
          </a:bodyPr>
          <a:lstStyle/>
          <a:p>
            <a:pPr algn="ctr">
              <a:lnSpc>
                <a:spcPts val="5391"/>
              </a:lnSpc>
            </a:pPr>
            <a:r>
              <a:rPr lang="en-US" sz="4319">
                <a:solidFill>
                  <a:srgbClr val="FFFFFF"/>
                </a:solidFill>
                <a:latin typeface="Mokoto"/>
                <a:ea typeface="Mokoto"/>
                <a:cs typeface="Mokoto"/>
                <a:sym typeface="Mokoto"/>
              </a:rPr>
              <a:t>MODEL ARCHITECTURE</a:t>
            </a:r>
          </a:p>
        </p:txBody>
      </p:sp>
      <p:sp>
        <p:nvSpPr>
          <p:cNvPr name="Freeform 11" id="11"/>
          <p:cNvSpPr/>
          <p:nvPr/>
        </p:nvSpPr>
        <p:spPr>
          <a:xfrm flipH="false" flipV="false" rot="1392916">
            <a:off x="1385812" y="8447106"/>
            <a:ext cx="1158181" cy="1295867"/>
          </a:xfrm>
          <a:custGeom>
            <a:avLst/>
            <a:gdLst/>
            <a:ahLst/>
            <a:cxnLst/>
            <a:rect r="r" b="b" t="t" l="l"/>
            <a:pathLst>
              <a:path h="1295867" w="1158181">
                <a:moveTo>
                  <a:pt x="0" y="0"/>
                </a:moveTo>
                <a:lnTo>
                  <a:pt x="1158181" y="0"/>
                </a:lnTo>
                <a:lnTo>
                  <a:pt x="1158181" y="1295866"/>
                </a:lnTo>
                <a:lnTo>
                  <a:pt x="0" y="1295866"/>
                </a:lnTo>
                <a:lnTo>
                  <a:pt x="0" y="0"/>
                </a:lnTo>
                <a:close/>
              </a:path>
            </a:pathLst>
          </a:custGeom>
          <a:blipFill>
            <a:blip r:embed="rId2"/>
            <a:stretch>
              <a:fillRect l="0" t="0" r="0" b="0"/>
            </a:stretch>
          </a:blipFill>
        </p:spPr>
      </p:sp>
      <p:sp>
        <p:nvSpPr>
          <p:cNvPr name="Freeform 12" id="12"/>
          <p:cNvSpPr/>
          <p:nvPr/>
        </p:nvSpPr>
        <p:spPr>
          <a:xfrm flipH="false" flipV="false" rot="-1600701">
            <a:off x="16124851" y="1494613"/>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3"/>
            <a:stretch>
              <a:fillRect l="0" t="0" r="0" b="0"/>
            </a:stretch>
          </a:blipFill>
        </p:spPr>
      </p:sp>
      <p:sp>
        <p:nvSpPr>
          <p:cNvPr name="Freeform 13" id="13"/>
          <p:cNvSpPr/>
          <p:nvPr/>
        </p:nvSpPr>
        <p:spPr>
          <a:xfrm flipH="false" flipV="false" rot="1558470">
            <a:off x="15098001" y="9281744"/>
            <a:ext cx="1129301" cy="1199788"/>
          </a:xfrm>
          <a:custGeom>
            <a:avLst/>
            <a:gdLst/>
            <a:ahLst/>
            <a:cxnLst/>
            <a:rect r="r" b="b" t="t" l="l"/>
            <a:pathLst>
              <a:path h="1199788" w="1129301">
                <a:moveTo>
                  <a:pt x="0" y="0"/>
                </a:moveTo>
                <a:lnTo>
                  <a:pt x="1129301" y="0"/>
                </a:lnTo>
                <a:lnTo>
                  <a:pt x="1129301" y="1199788"/>
                </a:lnTo>
                <a:lnTo>
                  <a:pt x="0" y="1199788"/>
                </a:lnTo>
                <a:lnTo>
                  <a:pt x="0" y="0"/>
                </a:lnTo>
                <a:close/>
              </a:path>
            </a:pathLst>
          </a:custGeom>
          <a:blipFill>
            <a:blip r:embed="rId4"/>
            <a:stretch>
              <a:fillRect l="0" t="0" r="0" b="0"/>
            </a:stretch>
          </a:blipFill>
        </p:spPr>
      </p:sp>
      <p:sp>
        <p:nvSpPr>
          <p:cNvPr name="Freeform 14" id="14"/>
          <p:cNvSpPr/>
          <p:nvPr/>
        </p:nvSpPr>
        <p:spPr>
          <a:xfrm flipH="false" flipV="false" rot="0">
            <a:off x="589560" y="1466616"/>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5"/>
            <a:stretch>
              <a:fillRect l="0" t="0" r="0" b="0"/>
            </a:stretch>
          </a:blipFill>
        </p:spPr>
      </p:sp>
      <p:sp>
        <p:nvSpPr>
          <p:cNvPr name="Freeform 15" id="15"/>
          <p:cNvSpPr/>
          <p:nvPr/>
        </p:nvSpPr>
        <p:spPr>
          <a:xfrm flipH="false" flipV="false" rot="-941928">
            <a:off x="2953672" y="-218611"/>
            <a:ext cx="835498" cy="1602074"/>
          </a:xfrm>
          <a:custGeom>
            <a:avLst/>
            <a:gdLst/>
            <a:ahLst/>
            <a:cxnLst/>
            <a:rect r="r" b="b" t="t" l="l"/>
            <a:pathLst>
              <a:path h="1602074" w="835498">
                <a:moveTo>
                  <a:pt x="0" y="0"/>
                </a:moveTo>
                <a:lnTo>
                  <a:pt x="835498" y="0"/>
                </a:lnTo>
                <a:lnTo>
                  <a:pt x="835498" y="1602073"/>
                </a:lnTo>
                <a:lnTo>
                  <a:pt x="0" y="1602073"/>
                </a:lnTo>
                <a:lnTo>
                  <a:pt x="0" y="0"/>
                </a:lnTo>
                <a:close/>
              </a:path>
            </a:pathLst>
          </a:custGeom>
          <a:blipFill>
            <a:blip r:embed="rId6"/>
            <a:stretch>
              <a:fillRect l="0" t="0" r="0" b="0"/>
            </a:stretch>
          </a:blipFill>
        </p:spPr>
      </p:sp>
      <p:sp>
        <p:nvSpPr>
          <p:cNvPr name="Freeform 16" id="16"/>
          <p:cNvSpPr/>
          <p:nvPr/>
        </p:nvSpPr>
        <p:spPr>
          <a:xfrm flipH="false" flipV="false" rot="0">
            <a:off x="-281892" y="6881003"/>
            <a:ext cx="989057" cy="931554"/>
          </a:xfrm>
          <a:custGeom>
            <a:avLst/>
            <a:gdLst/>
            <a:ahLst/>
            <a:cxnLst/>
            <a:rect r="r" b="b" t="t" l="l"/>
            <a:pathLst>
              <a:path h="931554" w="989057">
                <a:moveTo>
                  <a:pt x="0" y="0"/>
                </a:moveTo>
                <a:lnTo>
                  <a:pt x="989058" y="0"/>
                </a:lnTo>
                <a:lnTo>
                  <a:pt x="989058" y="931554"/>
                </a:lnTo>
                <a:lnTo>
                  <a:pt x="0" y="931554"/>
                </a:lnTo>
                <a:lnTo>
                  <a:pt x="0" y="0"/>
                </a:lnTo>
                <a:close/>
              </a:path>
            </a:pathLst>
          </a:custGeom>
          <a:blipFill>
            <a:blip r:embed="rId7"/>
            <a:stretch>
              <a:fillRect l="0" t="0" r="0" b="0"/>
            </a:stretch>
          </a:blipFill>
        </p:spPr>
      </p:sp>
      <p:sp>
        <p:nvSpPr>
          <p:cNvPr name="Freeform 17" id="17"/>
          <p:cNvSpPr/>
          <p:nvPr/>
        </p:nvSpPr>
        <p:spPr>
          <a:xfrm flipH="false" flipV="false" rot="0">
            <a:off x="16728581" y="7280319"/>
            <a:ext cx="1061438" cy="1261123"/>
          </a:xfrm>
          <a:custGeom>
            <a:avLst/>
            <a:gdLst/>
            <a:ahLst/>
            <a:cxnLst/>
            <a:rect r="r" b="b" t="t" l="l"/>
            <a:pathLst>
              <a:path h="1261123" w="1061438">
                <a:moveTo>
                  <a:pt x="0" y="0"/>
                </a:moveTo>
                <a:lnTo>
                  <a:pt x="1061438" y="0"/>
                </a:lnTo>
                <a:lnTo>
                  <a:pt x="1061438" y="1261123"/>
                </a:lnTo>
                <a:lnTo>
                  <a:pt x="0" y="1261123"/>
                </a:lnTo>
                <a:lnTo>
                  <a:pt x="0" y="0"/>
                </a:lnTo>
                <a:close/>
              </a:path>
            </a:pathLst>
          </a:custGeom>
          <a:blipFill>
            <a:blip r:embed="rId8"/>
            <a:stretch>
              <a:fillRect l="0" t="0" r="0" b="0"/>
            </a:stretch>
          </a:blipFill>
        </p:spPr>
      </p:sp>
      <p:sp>
        <p:nvSpPr>
          <p:cNvPr name="Freeform 18" id="18"/>
          <p:cNvSpPr/>
          <p:nvPr/>
        </p:nvSpPr>
        <p:spPr>
          <a:xfrm flipH="false" flipV="false" rot="0">
            <a:off x="14484896" y="-418069"/>
            <a:ext cx="850955" cy="836137"/>
          </a:xfrm>
          <a:custGeom>
            <a:avLst/>
            <a:gdLst/>
            <a:ahLst/>
            <a:cxnLst/>
            <a:rect r="r" b="b" t="t" l="l"/>
            <a:pathLst>
              <a:path h="836137" w="850955">
                <a:moveTo>
                  <a:pt x="0" y="0"/>
                </a:moveTo>
                <a:lnTo>
                  <a:pt x="850955" y="0"/>
                </a:lnTo>
                <a:lnTo>
                  <a:pt x="850955" y="836138"/>
                </a:lnTo>
                <a:lnTo>
                  <a:pt x="0" y="836138"/>
                </a:lnTo>
                <a:lnTo>
                  <a:pt x="0" y="0"/>
                </a:lnTo>
                <a:close/>
              </a:path>
            </a:pathLst>
          </a:custGeom>
          <a:blipFill>
            <a:blip r:embed="rId9"/>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TextBox 2" id="2"/>
          <p:cNvSpPr txBox="true"/>
          <p:nvPr/>
        </p:nvSpPr>
        <p:spPr>
          <a:xfrm rot="0">
            <a:off x="3803104" y="3187594"/>
            <a:ext cx="10681792" cy="5802556"/>
          </a:xfrm>
          <a:prstGeom prst="rect">
            <a:avLst/>
          </a:prstGeom>
        </p:spPr>
        <p:txBody>
          <a:bodyPr anchor="t" rtlCol="false" tIns="0" lIns="0" bIns="0" rIns="0">
            <a:spAutoFit/>
          </a:bodyPr>
          <a:lstStyle/>
          <a:p>
            <a:pPr algn="ctr">
              <a:lnSpc>
                <a:spcPts val="3574"/>
              </a:lnSpc>
            </a:pPr>
            <a:r>
              <a:rPr lang="en-US" sz="2552">
                <a:solidFill>
                  <a:srgbClr val="FFFFFF"/>
                </a:solidFill>
                <a:latin typeface="Montserrat"/>
                <a:ea typeface="Montserrat"/>
                <a:cs typeface="Montserrat"/>
                <a:sym typeface="Montserrat"/>
              </a:rPr>
              <a:t>After training, SeriniBot’s model achieved a validation accuracy of </a:t>
            </a:r>
            <a:r>
              <a:rPr lang="en-US" sz="2552" b="true">
                <a:solidFill>
                  <a:srgbClr val="FFFFFF"/>
                </a:solidFill>
                <a:latin typeface="Montserrat Bold"/>
                <a:ea typeface="Montserrat Bold"/>
                <a:cs typeface="Montserrat Bold"/>
                <a:sym typeface="Montserrat Bold"/>
              </a:rPr>
              <a:t>94.87 </a:t>
            </a:r>
            <a:r>
              <a:rPr lang="en-US" sz="2552">
                <a:solidFill>
                  <a:srgbClr val="FFFFFF"/>
                </a:solidFill>
                <a:latin typeface="Montserrat"/>
                <a:ea typeface="Montserrat"/>
                <a:cs typeface="Montserrat"/>
                <a:sym typeface="Montserrat"/>
              </a:rPr>
              <a:t>percent and a training accuracy of </a:t>
            </a:r>
            <a:r>
              <a:rPr lang="en-US" sz="2552" b="true">
                <a:solidFill>
                  <a:srgbClr val="FFFFFF"/>
                </a:solidFill>
                <a:latin typeface="Montserrat Bold"/>
                <a:ea typeface="Montserrat Bold"/>
                <a:cs typeface="Montserrat Bold"/>
                <a:sym typeface="Montserrat Bold"/>
              </a:rPr>
              <a:t>93.85 </a:t>
            </a:r>
            <a:r>
              <a:rPr lang="en-US" sz="2552">
                <a:solidFill>
                  <a:srgbClr val="FFFFFF"/>
                </a:solidFill>
                <a:latin typeface="Montserrat"/>
                <a:ea typeface="Montserrat"/>
                <a:cs typeface="Montserrat"/>
                <a:sym typeface="Montserrat"/>
              </a:rPr>
              <a:t>percent, demonstrating strong generalization from the training set to unseen data.By fine‑tuning a DistilRoBERTa backbone, we harnessed transfer learning to converge rapidly to high accuracy within a single pass over the data.</a:t>
            </a:r>
          </a:p>
          <a:p>
            <a:pPr algn="ctr">
              <a:lnSpc>
                <a:spcPts val="3574"/>
              </a:lnSpc>
            </a:pPr>
          </a:p>
          <a:p>
            <a:pPr algn="ctr">
              <a:lnSpc>
                <a:spcPts val="3574"/>
              </a:lnSpc>
            </a:pPr>
            <a:r>
              <a:rPr lang="en-US" sz="2552">
                <a:solidFill>
                  <a:srgbClr val="FFFFFF"/>
                </a:solidFill>
                <a:latin typeface="Montserrat"/>
                <a:ea typeface="Montserrat"/>
                <a:cs typeface="Montserrat"/>
                <a:sym typeface="Montserrat"/>
              </a:rPr>
              <a:t>That the validation accuracy slightly exceeded training accuracy suggests that regularization techniques and the inherent noise in dropout layers helped the model avoid overfitting.</a:t>
            </a:r>
            <a:r>
              <a:rPr lang="en-US" sz="2552">
                <a:solidFill>
                  <a:srgbClr val="FFFFFF"/>
                </a:solidFill>
                <a:latin typeface="Montserrat"/>
                <a:ea typeface="Montserrat"/>
                <a:cs typeface="Montserrat"/>
                <a:sym typeface="Montserrat"/>
              </a:rPr>
              <a:t> These metrics indicate that SeriniBot reliably distinguishes between depressive and non‑depressive text across a diverse set of user‑generated messages.</a:t>
            </a:r>
          </a:p>
        </p:txBody>
      </p:sp>
      <p:sp>
        <p:nvSpPr>
          <p:cNvPr name="TextBox 3" id="3"/>
          <p:cNvSpPr txBox="true"/>
          <p:nvPr/>
        </p:nvSpPr>
        <p:spPr>
          <a:xfrm rot="0">
            <a:off x="2952149" y="1777641"/>
            <a:ext cx="12383702" cy="683104"/>
          </a:xfrm>
          <a:prstGeom prst="rect">
            <a:avLst/>
          </a:prstGeom>
        </p:spPr>
        <p:txBody>
          <a:bodyPr anchor="t" rtlCol="false" tIns="0" lIns="0" bIns="0" rIns="0">
            <a:spAutoFit/>
          </a:bodyPr>
          <a:lstStyle/>
          <a:p>
            <a:pPr algn="ctr">
              <a:lnSpc>
                <a:spcPts val="5391"/>
              </a:lnSpc>
            </a:pPr>
            <a:r>
              <a:rPr lang="en-US" sz="4319">
                <a:solidFill>
                  <a:srgbClr val="FFFFFF"/>
                </a:solidFill>
                <a:latin typeface="Mokoto"/>
                <a:ea typeface="Mokoto"/>
                <a:cs typeface="Mokoto"/>
                <a:sym typeface="Mokoto"/>
              </a:rPr>
              <a:t>TRAINING RESULTS</a:t>
            </a:r>
          </a:p>
        </p:txBody>
      </p:sp>
      <p:sp>
        <p:nvSpPr>
          <p:cNvPr name="Freeform 4" id="4"/>
          <p:cNvSpPr/>
          <p:nvPr/>
        </p:nvSpPr>
        <p:spPr>
          <a:xfrm flipH="false" flipV="false" rot="1392916">
            <a:off x="1122500" y="9165956"/>
            <a:ext cx="1158181" cy="1295867"/>
          </a:xfrm>
          <a:custGeom>
            <a:avLst/>
            <a:gdLst/>
            <a:ahLst/>
            <a:cxnLst/>
            <a:rect r="r" b="b" t="t" l="l"/>
            <a:pathLst>
              <a:path h="1295867" w="1158181">
                <a:moveTo>
                  <a:pt x="0" y="0"/>
                </a:moveTo>
                <a:lnTo>
                  <a:pt x="1158180" y="0"/>
                </a:lnTo>
                <a:lnTo>
                  <a:pt x="1158180" y="1295867"/>
                </a:lnTo>
                <a:lnTo>
                  <a:pt x="0" y="1295867"/>
                </a:lnTo>
                <a:lnTo>
                  <a:pt x="0" y="0"/>
                </a:lnTo>
                <a:close/>
              </a:path>
            </a:pathLst>
          </a:custGeom>
          <a:blipFill>
            <a:blip r:embed="rId2"/>
            <a:stretch>
              <a:fillRect l="0" t="0" r="0" b="0"/>
            </a:stretch>
          </a:blipFill>
        </p:spPr>
      </p:sp>
      <p:sp>
        <p:nvSpPr>
          <p:cNvPr name="Freeform 5" id="5"/>
          <p:cNvSpPr/>
          <p:nvPr/>
        </p:nvSpPr>
        <p:spPr>
          <a:xfrm flipH="false" flipV="false" rot="-1600701">
            <a:off x="16124851" y="1494613"/>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3"/>
            <a:stretch>
              <a:fillRect l="0" t="0" r="0" b="0"/>
            </a:stretch>
          </a:blipFill>
        </p:spPr>
      </p:sp>
      <p:sp>
        <p:nvSpPr>
          <p:cNvPr name="Freeform 6" id="6"/>
          <p:cNvSpPr/>
          <p:nvPr/>
        </p:nvSpPr>
        <p:spPr>
          <a:xfrm flipH="false" flipV="false" rot="1558470">
            <a:off x="15116074" y="9445005"/>
            <a:ext cx="1129301" cy="1199788"/>
          </a:xfrm>
          <a:custGeom>
            <a:avLst/>
            <a:gdLst/>
            <a:ahLst/>
            <a:cxnLst/>
            <a:rect r="r" b="b" t="t" l="l"/>
            <a:pathLst>
              <a:path h="1199788" w="1129301">
                <a:moveTo>
                  <a:pt x="0" y="0"/>
                </a:moveTo>
                <a:lnTo>
                  <a:pt x="1129301" y="0"/>
                </a:lnTo>
                <a:lnTo>
                  <a:pt x="1129301" y="1199788"/>
                </a:lnTo>
                <a:lnTo>
                  <a:pt x="0" y="1199788"/>
                </a:lnTo>
                <a:lnTo>
                  <a:pt x="0" y="0"/>
                </a:lnTo>
                <a:close/>
              </a:path>
            </a:pathLst>
          </a:custGeom>
          <a:blipFill>
            <a:blip r:embed="rId4"/>
            <a:stretch>
              <a:fillRect l="0" t="0" r="0" b="0"/>
            </a:stretch>
          </a:blipFill>
        </p:spPr>
      </p:sp>
      <p:sp>
        <p:nvSpPr>
          <p:cNvPr name="Freeform 7" id="7"/>
          <p:cNvSpPr/>
          <p:nvPr/>
        </p:nvSpPr>
        <p:spPr>
          <a:xfrm flipH="false" flipV="false" rot="0">
            <a:off x="589560" y="1466616"/>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5"/>
            <a:stretch>
              <a:fillRect l="0" t="0" r="0" b="0"/>
            </a:stretch>
          </a:blipFill>
        </p:spPr>
      </p:sp>
      <p:sp>
        <p:nvSpPr>
          <p:cNvPr name="Freeform 8" id="8"/>
          <p:cNvSpPr/>
          <p:nvPr/>
        </p:nvSpPr>
        <p:spPr>
          <a:xfrm flipH="false" flipV="false" rot="-941928">
            <a:off x="2953672" y="-218611"/>
            <a:ext cx="835498" cy="1602074"/>
          </a:xfrm>
          <a:custGeom>
            <a:avLst/>
            <a:gdLst/>
            <a:ahLst/>
            <a:cxnLst/>
            <a:rect r="r" b="b" t="t" l="l"/>
            <a:pathLst>
              <a:path h="1602074" w="835498">
                <a:moveTo>
                  <a:pt x="0" y="0"/>
                </a:moveTo>
                <a:lnTo>
                  <a:pt x="835498" y="0"/>
                </a:lnTo>
                <a:lnTo>
                  <a:pt x="835498" y="1602073"/>
                </a:lnTo>
                <a:lnTo>
                  <a:pt x="0" y="1602073"/>
                </a:lnTo>
                <a:lnTo>
                  <a:pt x="0" y="0"/>
                </a:lnTo>
                <a:close/>
              </a:path>
            </a:pathLst>
          </a:custGeom>
          <a:blipFill>
            <a:blip r:embed="rId6"/>
            <a:stretch>
              <a:fillRect l="0" t="0" r="0" b="0"/>
            </a:stretch>
          </a:blipFill>
        </p:spPr>
      </p:sp>
      <p:sp>
        <p:nvSpPr>
          <p:cNvPr name="Freeform 9" id="9"/>
          <p:cNvSpPr/>
          <p:nvPr/>
        </p:nvSpPr>
        <p:spPr>
          <a:xfrm flipH="false" flipV="false" rot="0">
            <a:off x="-281892" y="6881003"/>
            <a:ext cx="989057" cy="931554"/>
          </a:xfrm>
          <a:custGeom>
            <a:avLst/>
            <a:gdLst/>
            <a:ahLst/>
            <a:cxnLst/>
            <a:rect r="r" b="b" t="t" l="l"/>
            <a:pathLst>
              <a:path h="931554" w="989057">
                <a:moveTo>
                  <a:pt x="0" y="0"/>
                </a:moveTo>
                <a:lnTo>
                  <a:pt x="989058" y="0"/>
                </a:lnTo>
                <a:lnTo>
                  <a:pt x="989058" y="931554"/>
                </a:lnTo>
                <a:lnTo>
                  <a:pt x="0" y="931554"/>
                </a:lnTo>
                <a:lnTo>
                  <a:pt x="0" y="0"/>
                </a:lnTo>
                <a:close/>
              </a:path>
            </a:pathLst>
          </a:custGeom>
          <a:blipFill>
            <a:blip r:embed="rId7"/>
            <a:stretch>
              <a:fillRect l="0" t="0" r="0" b="0"/>
            </a:stretch>
          </a:blipFill>
        </p:spPr>
      </p:sp>
      <p:sp>
        <p:nvSpPr>
          <p:cNvPr name="Freeform 10" id="10"/>
          <p:cNvSpPr/>
          <p:nvPr/>
        </p:nvSpPr>
        <p:spPr>
          <a:xfrm flipH="false" flipV="false" rot="0">
            <a:off x="16728581" y="7280319"/>
            <a:ext cx="1061438" cy="1261123"/>
          </a:xfrm>
          <a:custGeom>
            <a:avLst/>
            <a:gdLst/>
            <a:ahLst/>
            <a:cxnLst/>
            <a:rect r="r" b="b" t="t" l="l"/>
            <a:pathLst>
              <a:path h="1261123" w="1061438">
                <a:moveTo>
                  <a:pt x="0" y="0"/>
                </a:moveTo>
                <a:lnTo>
                  <a:pt x="1061438" y="0"/>
                </a:lnTo>
                <a:lnTo>
                  <a:pt x="1061438" y="1261123"/>
                </a:lnTo>
                <a:lnTo>
                  <a:pt x="0" y="1261123"/>
                </a:lnTo>
                <a:lnTo>
                  <a:pt x="0" y="0"/>
                </a:lnTo>
                <a:close/>
              </a:path>
            </a:pathLst>
          </a:custGeom>
          <a:blipFill>
            <a:blip r:embed="rId8"/>
            <a:stretch>
              <a:fillRect l="0" t="0" r="0" b="0"/>
            </a:stretch>
          </a:blipFill>
        </p:spPr>
      </p:sp>
      <p:sp>
        <p:nvSpPr>
          <p:cNvPr name="Freeform 11" id="11"/>
          <p:cNvSpPr/>
          <p:nvPr/>
        </p:nvSpPr>
        <p:spPr>
          <a:xfrm flipH="false" flipV="false" rot="0">
            <a:off x="14484896" y="-418069"/>
            <a:ext cx="850955" cy="836137"/>
          </a:xfrm>
          <a:custGeom>
            <a:avLst/>
            <a:gdLst/>
            <a:ahLst/>
            <a:cxnLst/>
            <a:rect r="r" b="b" t="t" l="l"/>
            <a:pathLst>
              <a:path h="836137" w="850955">
                <a:moveTo>
                  <a:pt x="0" y="0"/>
                </a:moveTo>
                <a:lnTo>
                  <a:pt x="850955" y="0"/>
                </a:lnTo>
                <a:lnTo>
                  <a:pt x="850955" y="836138"/>
                </a:lnTo>
                <a:lnTo>
                  <a:pt x="0" y="836138"/>
                </a:lnTo>
                <a:lnTo>
                  <a:pt x="0" y="0"/>
                </a:lnTo>
                <a:close/>
              </a:path>
            </a:pathLst>
          </a:custGeom>
          <a:blipFill>
            <a:blip r:embed="rId9"/>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DAGlAL4MIho</dc:identifier>
  <dcterms:modified xsi:type="dcterms:W3CDTF">2011-08-01T06:04:30Z</dcterms:modified>
  <cp:revision>1</cp:revision>
  <dc:title>SeriniBot.ai</dc:title>
</cp:coreProperties>
</file>

<file path=docProps/thumbnail.jpeg>
</file>